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56" r:id="rId2"/>
    <p:sldId id="289" r:id="rId3"/>
    <p:sldId id="290" r:id="rId4"/>
    <p:sldId id="291" r:id="rId5"/>
    <p:sldId id="292" r:id="rId6"/>
    <p:sldId id="293" r:id="rId7"/>
    <p:sldId id="294" r:id="rId8"/>
    <p:sldId id="295" r:id="rId9"/>
    <p:sldId id="275" r:id="rId10"/>
    <p:sldId id="282" r:id="rId11"/>
    <p:sldId id="286"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2"/>
    <a:srgbClr val="0056AC"/>
    <a:srgbClr val="6699CC"/>
    <a:srgbClr val="FFFFFF"/>
    <a:srgbClr val="0033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76457" autoAdjust="0"/>
  </p:normalViewPr>
  <p:slideViewPr>
    <p:cSldViewPr>
      <p:cViewPr varScale="1">
        <p:scale>
          <a:sx n="83" d="100"/>
          <a:sy n="83" d="100"/>
        </p:scale>
        <p:origin x="84" y="6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rAngAx val="0"/>
      <c:perspective val="0"/>
    </c:view3D>
    <c:floor>
      <c:thickness val="0"/>
    </c:floor>
    <c:sideWall>
      <c:thickness val="0"/>
    </c:sideWall>
    <c:backWall>
      <c:thickness val="0"/>
    </c:backWall>
    <c:plotArea>
      <c:layout>
        <c:manualLayout>
          <c:layoutTarget val="inner"/>
          <c:xMode val="edge"/>
          <c:yMode val="edge"/>
          <c:x val="4.5575008213854254E-2"/>
          <c:y val="0.12624834941614718"/>
          <c:w val="0.77173913043478259"/>
          <c:h val="0.75531914893617025"/>
        </c:manualLayout>
      </c:layout>
      <c:pie3DChart>
        <c:varyColors val="1"/>
        <c:ser>
          <c:idx val="0"/>
          <c:order val="0"/>
          <c:tx>
            <c:strRef>
              <c:f>Sheet1!$B$1</c:f>
              <c:strCache>
                <c:ptCount val="1"/>
                <c:pt idx="0">
                  <c:v>Column1</c:v>
                </c:pt>
              </c:strCache>
            </c:strRef>
          </c:tx>
          <c:dPt>
            <c:idx val="0"/>
            <c:bubble3D val="0"/>
            <c:spPr>
              <a:solidFill>
                <a:schemeClr val="accent5">
                  <a:lumMod val="60000"/>
                  <a:lumOff val="40000"/>
                </a:schemeClr>
              </a:solidFill>
            </c:spPr>
            <c:extLst>
              <c:ext xmlns:c16="http://schemas.microsoft.com/office/drawing/2014/chart" uri="{C3380CC4-5D6E-409C-BE32-E72D297353CC}">
                <c16:uniqueId val="{00000001-12AA-6C49-B012-C1C3D8EF5E96}"/>
              </c:ext>
            </c:extLst>
          </c:dPt>
          <c:dPt>
            <c:idx val="6"/>
            <c:bubble3D val="0"/>
            <c:spPr>
              <a:solidFill>
                <a:schemeClr val="accent1"/>
              </a:solidFill>
            </c:spPr>
            <c:extLst>
              <c:ext xmlns:c16="http://schemas.microsoft.com/office/drawing/2014/chart" uri="{C3380CC4-5D6E-409C-BE32-E72D297353CC}">
                <c16:uniqueId val="{00000003-12AA-6C49-B012-C1C3D8EF5E96}"/>
              </c:ext>
            </c:extLst>
          </c:dPt>
          <c:dLbls>
            <c:dLbl>
              <c:idx val="0"/>
              <c:layout>
                <c:manualLayout>
                  <c:x val="-0.21713853703069724"/>
                  <c:y val="0.12475808459165771"/>
                </c:manualLayout>
              </c:layout>
              <c:tx>
                <c:rich>
                  <a:bodyPr/>
                  <a:lstStyle/>
                  <a:p>
                    <a:r>
                      <a:rPr lang="en-GB" noProof="0" dirty="0"/>
                      <a:t>Ntaganda </a:t>
                    </a:r>
                    <a:br>
                      <a:rPr lang="en-GB" noProof="0" dirty="0"/>
                    </a:br>
                    <a:r>
                      <a:rPr lang="en-GB" noProof="0" dirty="0"/>
                      <a:t>(</a:t>
                    </a:r>
                    <a:r>
                      <a:rPr lang="en-GB" noProof="0" dirty="0" smtClean="0"/>
                      <a:t>victims</a:t>
                    </a:r>
                    <a:r>
                      <a:rPr lang="en-GB" baseline="0" noProof="0" dirty="0" smtClean="0"/>
                      <a:t> of the attacks</a:t>
                    </a:r>
                    <a:r>
                      <a:rPr lang="en-GB" noProof="0" dirty="0" smtClean="0"/>
                      <a:t>)</a:t>
                    </a:r>
                    <a:r>
                      <a:rPr lang="en-GB" noProof="0" dirty="0"/>
                      <a:t>
</a:t>
                    </a:r>
                    <a:r>
                      <a:rPr lang="en-GB" sz="1800" noProof="0" dirty="0" smtClean="0"/>
                      <a:t>1846</a:t>
                    </a:r>
                    <a:endParaRPr lang="en-GB" sz="1800" noProof="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12AA-6C49-B012-C1C3D8EF5E96}"/>
                </c:ext>
              </c:extLst>
            </c:dLbl>
            <c:dLbl>
              <c:idx val="1"/>
              <c:layout>
                <c:manualLayout>
                  <c:x val="3.4530411959374646E-2"/>
                  <c:y val="-3.0527678809476645E-2"/>
                </c:manualLayout>
              </c:layout>
              <c:tx>
                <c:rich>
                  <a:bodyPr/>
                  <a:lstStyle/>
                  <a:p>
                    <a:r>
                      <a:rPr lang="en-US" noProof="0" dirty="0" err="1"/>
                      <a:t>Ntaganda</a:t>
                    </a:r>
                    <a:r>
                      <a:rPr lang="en-US" noProof="0" dirty="0"/>
                      <a:t> </a:t>
                    </a:r>
                  </a:p>
                  <a:p>
                    <a:r>
                      <a:rPr lang="en-US" noProof="0" dirty="0" smtClean="0"/>
                      <a:t>(child</a:t>
                    </a:r>
                    <a:r>
                      <a:rPr lang="en-US" baseline="0" noProof="0" dirty="0" smtClean="0"/>
                      <a:t> soldiers</a:t>
                    </a:r>
                    <a:r>
                      <a:rPr lang="en-US" noProof="0" dirty="0" smtClean="0"/>
                      <a:t>)</a:t>
                    </a:r>
                    <a:r>
                      <a:rPr lang="en-US" noProof="0" dirty="0"/>
                      <a:t>
</a:t>
                    </a:r>
                    <a:r>
                      <a:rPr lang="en-US" sz="1800" noProof="0" dirty="0"/>
                      <a:t>283</a:t>
                    </a:r>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12AA-6C49-B012-C1C3D8EF5E96}"/>
                </c:ext>
              </c:extLst>
            </c:dLbl>
            <c:dLbl>
              <c:idx val="2"/>
              <c:layout>
                <c:manualLayout>
                  <c:x val="-0.14079096770512381"/>
                  <c:y val="-0.20090790480507456"/>
                </c:manualLayout>
              </c:layout>
              <c:tx>
                <c:rich>
                  <a:bodyPr/>
                  <a:lstStyle/>
                  <a:p>
                    <a:r>
                      <a:rPr lang="en-US" dirty="0"/>
                      <a:t>Lubanga
</a:t>
                    </a:r>
                    <a:r>
                      <a:rPr lang="en-US" sz="1800" dirty="0" smtClean="0"/>
                      <a:t>634</a:t>
                    </a:r>
                    <a:endParaRPr lang="en-US" sz="180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12AA-6C49-B012-C1C3D8EF5E96}"/>
                </c:ext>
              </c:extLst>
            </c:dLbl>
            <c:dLbl>
              <c:idx val="3"/>
              <c:layout>
                <c:manualLayout>
                  <c:x val="2.4854478370444241E-2"/>
                  <c:y val="-4.1962340893168186E-2"/>
                </c:manualLayout>
              </c:layout>
              <c:tx>
                <c:rich>
                  <a:bodyPr/>
                  <a:lstStyle/>
                  <a:p>
                    <a:r>
                      <a:rPr lang="en-US" dirty="0"/>
                      <a:t>Katanga
</a:t>
                    </a:r>
                    <a:r>
                      <a:rPr lang="en-US" sz="1800" dirty="0" smtClean="0"/>
                      <a:t>37</a:t>
                    </a:r>
                    <a:endParaRPr lang="en-US" sz="180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6-12AA-6C49-B012-C1C3D8EF5E96}"/>
                </c:ext>
              </c:extLst>
            </c:dLbl>
            <c:dLbl>
              <c:idx val="4"/>
              <c:layout>
                <c:manualLayout>
                  <c:x val="-5.8806487504279359E-2"/>
                  <c:y val="-0.1932911710504272"/>
                </c:manualLayout>
              </c:layout>
              <c:tx>
                <c:rich>
                  <a:bodyPr/>
                  <a:lstStyle/>
                  <a:p>
                    <a:r>
                      <a:rPr lang="en-US"/>
                      <a:t>Bemba
</a:t>
                    </a:r>
                    <a:r>
                      <a:rPr lang="en-US" sz="1800"/>
                      <a:t>322</a:t>
                    </a:r>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12AA-6C49-B012-C1C3D8EF5E96}"/>
                </c:ext>
              </c:extLst>
            </c:dLbl>
            <c:dLbl>
              <c:idx val="5"/>
              <c:layout>
                <c:manualLayout>
                  <c:x val="0.12182300581992468"/>
                  <c:y val="-0.22127806165186797"/>
                </c:manualLayout>
              </c:layout>
              <c:tx>
                <c:rich>
                  <a:bodyPr/>
                  <a:lstStyle/>
                  <a:p>
                    <a:r>
                      <a:rPr lang="en-US" dirty="0"/>
                      <a:t>Ongwen
</a:t>
                    </a:r>
                    <a:r>
                      <a:rPr lang="en-US" sz="1800" dirty="0" smtClean="0"/>
                      <a:t>1532</a:t>
                    </a:r>
                    <a:endParaRPr lang="en-US" sz="180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8-12AA-6C49-B012-C1C3D8EF5E96}"/>
                </c:ext>
              </c:extLst>
            </c:dLbl>
            <c:dLbl>
              <c:idx val="6"/>
              <c:layout>
                <c:manualLayout>
                  <c:x val="0.15764609884571093"/>
                  <c:y val="2.71507014070674E-2"/>
                </c:manualLayout>
              </c:layout>
              <c:tx>
                <c:rich>
                  <a:bodyPr/>
                  <a:lstStyle/>
                  <a:p>
                    <a:r>
                      <a:rPr lang="en-GB" noProof="0" dirty="0"/>
                      <a:t>Yekatom &amp; Ngaïssona </a:t>
                    </a:r>
                    <a:r>
                      <a:rPr lang="en-GB" noProof="0" dirty="0" smtClean="0"/>
                      <a:t>(victims of other crimes)</a:t>
                    </a:r>
                    <a:r>
                      <a:rPr lang="en-GB" noProof="0" dirty="0"/>
                      <a:t>
</a:t>
                    </a:r>
                    <a:r>
                      <a:rPr lang="en-GB" sz="1800" noProof="0" dirty="0" smtClean="0"/>
                      <a:t>1085</a:t>
                    </a:r>
                    <a:endParaRPr lang="en-GB" sz="1800" noProof="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12AA-6C49-B012-C1C3D8EF5E96}"/>
                </c:ext>
              </c:extLst>
            </c:dLbl>
            <c:dLbl>
              <c:idx val="7"/>
              <c:layout>
                <c:manualLayout>
                  <c:x val="-8.2089324432272057E-2"/>
                  <c:y val="0"/>
                </c:manualLayout>
              </c:layout>
              <c:tx>
                <c:rich>
                  <a:bodyPr/>
                  <a:lstStyle/>
                  <a:p>
                    <a:r>
                      <a:rPr lang="en-GB" noProof="0" dirty="0" err="1"/>
                      <a:t>Yekatom</a:t>
                    </a:r>
                    <a:r>
                      <a:rPr lang="en-GB" noProof="0" dirty="0"/>
                      <a:t> &amp; </a:t>
                    </a:r>
                  </a:p>
                  <a:p>
                    <a:r>
                      <a:rPr lang="en-GB" noProof="0" dirty="0"/>
                      <a:t>Ngaïssona </a:t>
                    </a:r>
                    <a:br>
                      <a:rPr lang="en-GB" noProof="0" dirty="0"/>
                    </a:br>
                    <a:r>
                      <a:rPr lang="en-GB" noProof="0" dirty="0" smtClean="0"/>
                      <a:t>(child soldiers)</a:t>
                    </a:r>
                    <a:r>
                      <a:rPr lang="en-GB" noProof="0" dirty="0"/>
                      <a:t>
</a:t>
                    </a:r>
                    <a:r>
                      <a:rPr lang="en-GB" sz="1800" noProof="0" dirty="0" smtClean="0"/>
                      <a:t>161</a:t>
                    </a:r>
                    <a:endParaRPr lang="en-GB" sz="1800" noProof="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9-12AA-6C49-B012-C1C3D8EF5E96}"/>
                </c:ext>
              </c:extLst>
            </c:dLbl>
            <c:dLbl>
              <c:idx val="8"/>
              <c:layout>
                <c:manualLayout>
                  <c:x val="0.10023675954692081"/>
                  <c:y val="0.15933426090271427"/>
                </c:manualLayout>
              </c:layout>
              <c:tx>
                <c:rich>
                  <a:bodyPr/>
                  <a:lstStyle/>
                  <a:p>
                    <a:r>
                      <a:rPr lang="en-US" dirty="0"/>
                      <a:t>Gbagbo &amp; </a:t>
                    </a:r>
                    <a:br>
                      <a:rPr lang="en-US" dirty="0"/>
                    </a:br>
                    <a:r>
                      <a:rPr lang="en-US" dirty="0"/>
                      <a:t>Blé Goudé
</a:t>
                    </a:r>
                    <a:r>
                      <a:rPr lang="en-US" sz="1800" dirty="0" smtClean="0"/>
                      <a:t>726</a:t>
                    </a:r>
                    <a:endParaRPr lang="en-US" sz="1800" dirty="0"/>
                  </a:p>
                </c:rich>
              </c:tx>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A-12AA-6C49-B012-C1C3D8EF5E96}"/>
                </c:ext>
              </c:extLst>
            </c:dLbl>
            <c:dLbl>
              <c:idx val="9"/>
              <c:delete val="1"/>
              <c:extLst>
                <c:ext xmlns:c15="http://schemas.microsoft.com/office/drawing/2012/chart" uri="{CE6537A1-D6FC-4f65-9D91-7224C49458BB}"/>
                <c:ext xmlns:c16="http://schemas.microsoft.com/office/drawing/2014/chart" uri="{C3380CC4-5D6E-409C-BE32-E72D297353CC}">
                  <c16:uniqueId val="{00000004-5B73-4F26-9558-69D6922FFDD4}"/>
                </c:ext>
              </c:extLst>
            </c:dLbl>
            <c:spPr>
              <a:noFill/>
              <a:ln>
                <a:noFill/>
              </a:ln>
              <a:effectLst/>
            </c:spPr>
            <c:txPr>
              <a:bodyPr/>
              <a:lstStyle/>
              <a:p>
                <a:pPr>
                  <a:defRPr lang="fr-FR" sz="1000" b="1" noProof="0"/>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Sheet1!$A$2:$A$13</c:f>
              <c:strCache>
                <c:ptCount val="12"/>
                <c:pt idx="0">
                  <c:v>Ntaganda (victims of the attacks)</c:v>
                </c:pt>
                <c:pt idx="1">
                  <c:v>Ntaganda (child soldiers)</c:v>
                </c:pt>
                <c:pt idx="2">
                  <c:v>Lubanga</c:v>
                </c:pt>
                <c:pt idx="3">
                  <c:v>Katanga</c:v>
                </c:pt>
                <c:pt idx="4">
                  <c:v>Bemba</c:v>
                </c:pt>
                <c:pt idx="5">
                  <c:v>Ongwen</c:v>
                </c:pt>
                <c:pt idx="6">
                  <c:v>Yekatom &amp; Ngaïssona (victims of other crimes)</c:v>
                </c:pt>
                <c:pt idx="7">
                  <c:v>Yekatom &amp; Ngaïssona (child soldiers)</c:v>
                </c:pt>
                <c:pt idx="8">
                  <c:v>Gbagbo &amp; Blé Goudé</c:v>
                </c:pt>
                <c:pt idx="9">
                  <c:v>Other Proceedings</c:v>
                </c:pt>
                <c:pt idx="10">
                  <c:v>Kony</c:v>
                </c:pt>
                <c:pt idx="11">
                  <c:v>Said</c:v>
                </c:pt>
              </c:strCache>
            </c:strRef>
          </c:cat>
          <c:val>
            <c:numRef>
              <c:f>Sheet1!$B$2:$B$13</c:f>
              <c:numCache>
                <c:formatCode>General</c:formatCode>
                <c:ptCount val="12"/>
                <c:pt idx="0">
                  <c:v>1846</c:v>
                </c:pt>
                <c:pt idx="1">
                  <c:v>283</c:v>
                </c:pt>
                <c:pt idx="2">
                  <c:v>634</c:v>
                </c:pt>
                <c:pt idx="3">
                  <c:v>37</c:v>
                </c:pt>
                <c:pt idx="4">
                  <c:v>322</c:v>
                </c:pt>
                <c:pt idx="5">
                  <c:v>1532</c:v>
                </c:pt>
                <c:pt idx="6">
                  <c:v>1085</c:v>
                </c:pt>
                <c:pt idx="7">
                  <c:v>161</c:v>
                </c:pt>
                <c:pt idx="8">
                  <c:v>726</c:v>
                </c:pt>
                <c:pt idx="9">
                  <c:v>142</c:v>
                </c:pt>
                <c:pt idx="10">
                  <c:v>41</c:v>
                </c:pt>
                <c:pt idx="11">
                  <c:v>27</c:v>
                </c:pt>
              </c:numCache>
            </c:numRef>
          </c:val>
          <c:extLst>
            <c:ext xmlns:c16="http://schemas.microsoft.com/office/drawing/2014/chart" uri="{C3380CC4-5D6E-409C-BE32-E72D297353CC}">
              <c16:uniqueId val="{0000000B-12AA-6C49-B012-C1C3D8EF5E96}"/>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8E767B3-2F95-42CD-9587-B1F559A870DC}" type="datetimeFigureOut">
              <a:rPr lang="en-GB" smtClean="0"/>
              <a:t>22/09/2022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ACD725C7-D61B-44EC-986B-4076FEB27E2F}" type="slidenum">
              <a:rPr lang="en-GB" smtClean="0"/>
              <a:t>‹#›</a:t>
            </a:fld>
            <a:endParaRPr lang="en-GB"/>
          </a:p>
        </p:txBody>
      </p:sp>
    </p:spTree>
    <p:extLst>
      <p:ext uri="{BB962C8B-B14F-4D97-AF65-F5344CB8AC3E}">
        <p14:creationId xmlns:p14="http://schemas.microsoft.com/office/powerpoint/2010/main" val="2889883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D725C7-D61B-44EC-986B-4076FEB27E2F}" type="slidenum">
              <a:rPr lang="en-GB" smtClean="0"/>
              <a:t>1</a:t>
            </a:fld>
            <a:endParaRPr lang="en-GB"/>
          </a:p>
        </p:txBody>
      </p:sp>
    </p:spTree>
    <p:extLst>
      <p:ext uri="{BB962C8B-B14F-4D97-AF65-F5344CB8AC3E}">
        <p14:creationId xmlns:p14="http://schemas.microsoft.com/office/powerpoint/2010/main" val="881560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3D9160-E286-4488-A27C-1F3C59C39EDA}"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3413691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D9160-E286-4488-A27C-1F3C59C39EDA}"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117551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D9160-E286-4488-A27C-1F3C59C39EDA}"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29132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D9160-E286-4488-A27C-1F3C59C39EDA}"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74990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3D9160-E286-4488-A27C-1F3C59C39EDA}"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422797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3D9160-E286-4488-A27C-1F3C59C39EDA}"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1356767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3D9160-E286-4488-A27C-1F3C59C39EDA}" type="datetimeFigureOut">
              <a:rPr lang="en-US" smtClean="0"/>
              <a:t>9/22/2022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108081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3D9160-E286-4488-A27C-1F3C59C39EDA}" type="datetimeFigureOut">
              <a:rPr lang="en-US" smtClean="0"/>
              <a:t>9/22/2022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193170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D9160-E286-4488-A27C-1F3C59C39EDA}" type="datetimeFigureOut">
              <a:rPr lang="en-US" smtClean="0"/>
              <a:t>9/22/2022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94665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3D9160-E286-4488-A27C-1F3C59C39EDA}"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181165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3D9160-E286-4488-A27C-1F3C59C39EDA}"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AB1E1-B60B-424C-826F-7A288B556A41}" type="slidenum">
              <a:rPr lang="en-US" smtClean="0"/>
              <a:t>‹#›</a:t>
            </a:fld>
            <a:endParaRPr lang="en-US"/>
          </a:p>
        </p:txBody>
      </p:sp>
    </p:spTree>
    <p:extLst>
      <p:ext uri="{BB962C8B-B14F-4D97-AF65-F5344CB8AC3E}">
        <p14:creationId xmlns:p14="http://schemas.microsoft.com/office/powerpoint/2010/main" val="425222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D9160-E286-4488-A27C-1F3C59C39EDA}" type="datetimeFigureOut">
              <a:rPr lang="en-US" smtClean="0"/>
              <a:t>9/22/2022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AB1E1-B60B-424C-826F-7A288B556A41}" type="slidenum">
              <a:rPr lang="en-US" smtClean="0"/>
              <a:t>‹#›</a:t>
            </a:fld>
            <a:endParaRPr lang="en-US"/>
          </a:p>
        </p:txBody>
      </p:sp>
    </p:spTree>
    <p:extLst>
      <p:ext uri="{BB962C8B-B14F-4D97-AF65-F5344CB8AC3E}">
        <p14:creationId xmlns:p14="http://schemas.microsoft.com/office/powerpoint/2010/main" val="416264340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1766888"/>
            <a:ext cx="9144000" cy="448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4400" y="228600"/>
            <a:ext cx="7394575" cy="179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a:spLocks noGrp="1"/>
          </p:cNvSpPr>
          <p:nvPr>
            <p:ph type="ctrTitle"/>
          </p:nvPr>
        </p:nvSpPr>
        <p:spPr>
          <a:xfrm>
            <a:off x="1981199" y="2379265"/>
            <a:ext cx="6327775" cy="3764756"/>
          </a:xfrm>
        </p:spPr>
        <p:txBody>
          <a:bodyPr anchor="t">
            <a:normAutofit/>
          </a:bodyPr>
          <a:lstStyle/>
          <a:p>
            <a:r>
              <a:rPr lang="en-GB" sz="2400" b="1" dirty="0">
                <a:solidFill>
                  <a:schemeClr val="bg1"/>
                </a:solidFill>
              </a:rPr>
              <a:t>The role of the Office for Public Counsel for Victims (OPCV): representing victims’ interests at the Court</a:t>
            </a:r>
            <a:endParaRPr lang="en-US" sz="2400" dirty="0">
              <a:solidFill>
                <a:schemeClr val="bg1"/>
              </a:solidFill>
            </a:endParaRPr>
          </a:p>
        </p:txBody>
      </p:sp>
      <p:sp>
        <p:nvSpPr>
          <p:cNvPr id="7" name="Title 1"/>
          <p:cNvSpPr txBox="1">
            <a:spLocks/>
          </p:cNvSpPr>
          <p:nvPr/>
        </p:nvSpPr>
        <p:spPr>
          <a:xfrm>
            <a:off x="1981200" y="4738688"/>
            <a:ext cx="5410200" cy="1219200"/>
          </a:xfrm>
          <a:prstGeom prst="rect">
            <a:avLst/>
          </a:prstGeom>
        </p:spPr>
        <p:txBody>
          <a:bodyPr vert="horz"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a:r>
              <a:rPr lang="en-US" sz="2000" b="1" dirty="0" smtClean="0">
                <a:solidFill>
                  <a:srgbClr val="9ABCDE"/>
                </a:solidFill>
              </a:rPr>
              <a:t>Ludovica Vetruccio*</a:t>
            </a:r>
            <a:r>
              <a:rPr lang="en-US" sz="2000" dirty="0" smtClean="0">
                <a:solidFill>
                  <a:srgbClr val="9ABCDE"/>
                </a:solidFill>
              </a:rPr>
              <a:t/>
            </a:r>
            <a:br>
              <a:rPr lang="en-US" sz="2000" dirty="0" smtClean="0">
                <a:solidFill>
                  <a:srgbClr val="9ABCDE"/>
                </a:solidFill>
              </a:rPr>
            </a:br>
            <a:r>
              <a:rPr lang="en-US" sz="2000" dirty="0" smtClean="0">
                <a:solidFill>
                  <a:srgbClr val="9ABCDE"/>
                </a:solidFill>
              </a:rPr>
              <a:t>Legal Officer - Office of Public Counsel for Victims</a:t>
            </a:r>
            <a:endParaRPr lang="en-US" sz="2000" dirty="0">
              <a:solidFill>
                <a:srgbClr val="9ABCDE"/>
              </a:solidFill>
            </a:endParaRPr>
          </a:p>
        </p:txBody>
      </p:sp>
      <p:sp>
        <p:nvSpPr>
          <p:cNvPr id="8" name="Title 1"/>
          <p:cNvSpPr txBox="1">
            <a:spLocks/>
          </p:cNvSpPr>
          <p:nvPr/>
        </p:nvSpPr>
        <p:spPr>
          <a:xfrm>
            <a:off x="1905000" y="5500688"/>
            <a:ext cx="6327775" cy="564356"/>
          </a:xfrm>
          <a:prstGeom prst="rect">
            <a:avLst/>
          </a:prstGeom>
        </p:spPr>
        <p:txBody>
          <a:bodyPr vert="horz"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r"/>
            <a:r>
              <a:rPr lang="en-US" sz="2000" dirty="0" smtClean="0">
                <a:solidFill>
                  <a:schemeClr val="bg1"/>
                </a:solidFill>
              </a:rPr>
              <a:t>22 </a:t>
            </a:r>
            <a:r>
              <a:rPr lang="en-US" sz="2000" dirty="0" smtClean="0">
                <a:solidFill>
                  <a:schemeClr val="bg1"/>
                </a:solidFill>
              </a:rPr>
              <a:t>September 2022</a:t>
            </a:r>
            <a:endParaRPr lang="en-US" sz="2000" dirty="0">
              <a:solidFill>
                <a:schemeClr val="bg1"/>
              </a:solidFill>
            </a:endParaRPr>
          </a:p>
        </p:txBody>
      </p:sp>
      <p:sp>
        <p:nvSpPr>
          <p:cNvPr id="10" name="Title 1"/>
          <p:cNvSpPr txBox="1">
            <a:spLocks/>
          </p:cNvSpPr>
          <p:nvPr/>
        </p:nvSpPr>
        <p:spPr>
          <a:xfrm>
            <a:off x="76200" y="6606778"/>
            <a:ext cx="9144000" cy="327422"/>
          </a:xfrm>
          <a:prstGeom prst="rect">
            <a:avLst/>
          </a:prstGeom>
        </p:spPr>
        <p:txBody>
          <a:bodyPr vert="horz"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r"/>
            <a:r>
              <a:rPr lang="en-US" sz="1000" dirty="0" smtClean="0">
                <a:solidFill>
                  <a:srgbClr val="004992"/>
                </a:solidFill>
              </a:rPr>
              <a:t>* </a:t>
            </a:r>
            <a:r>
              <a:rPr lang="en-GB" sz="1000" dirty="0">
                <a:solidFill>
                  <a:srgbClr val="004992"/>
                </a:solidFill>
              </a:rPr>
              <a:t>The views and opinions expressed are those of the authors and do not necessarily reflect the official position of the OPCV or the ICC.</a:t>
            </a:r>
            <a:endParaRPr lang="en-US" sz="1000" dirty="0">
              <a:solidFill>
                <a:srgbClr val="004992"/>
              </a:solidFill>
            </a:endParaRPr>
          </a:p>
        </p:txBody>
      </p:sp>
    </p:spTree>
    <p:extLst>
      <p:ext uri="{BB962C8B-B14F-4D97-AF65-F5344CB8AC3E}">
        <p14:creationId xmlns:p14="http://schemas.microsoft.com/office/powerpoint/2010/main" val="3896724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fontScale="90000"/>
          </a:bodyPr>
          <a:lstStyle/>
          <a:p>
            <a:pPr algn="l"/>
            <a:r>
              <a:rPr lang="en-US" sz="3500" b="1" dirty="0" smtClean="0">
                <a:solidFill>
                  <a:srgbClr val="003366"/>
                </a:solidFill>
                <a:effectLst>
                  <a:outerShdw blurRad="38100" dist="38100" dir="2700000" algn="tl">
                    <a:srgbClr val="000000">
                      <a:alpha val="43137"/>
                    </a:srgbClr>
                  </a:outerShdw>
                </a:effectLst>
              </a:rPr>
              <a:t>Representing Victims in a </a:t>
            </a:r>
            <a:br>
              <a:rPr lang="en-US" sz="3500" b="1" dirty="0" smtClean="0">
                <a:solidFill>
                  <a:srgbClr val="003366"/>
                </a:solidFill>
                <a:effectLst>
                  <a:outerShdw blurRad="38100" dist="38100" dir="2700000" algn="tl">
                    <a:srgbClr val="000000">
                      <a:alpha val="43137"/>
                    </a:srgbClr>
                  </a:outerShdw>
                </a:effectLst>
              </a:rPr>
            </a:br>
            <a:r>
              <a:rPr lang="en-US" sz="3500" b="1" dirty="0" smtClean="0">
                <a:solidFill>
                  <a:srgbClr val="003366"/>
                </a:solidFill>
                <a:effectLst>
                  <a:outerShdw blurRad="38100" dist="38100" dir="2700000" algn="tl">
                    <a:srgbClr val="000000">
                      <a:alpha val="43137"/>
                    </a:srgbClr>
                  </a:outerShdw>
                </a:effectLst>
              </a:rPr>
              <a:t>“Victim-Centered Court”</a:t>
            </a:r>
            <a:endParaRPr lang="en-US" sz="20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coalitionfortheicc.org/sites/default/files/styles/node_detail/public/dom_ong.jpg?itok=pFoBpjj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917879"/>
            <a:ext cx="6715570" cy="419723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657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b="1" dirty="0" smtClean="0">
                <a:solidFill>
                  <a:schemeClr val="tx2">
                    <a:lumMod val="75000"/>
                  </a:schemeClr>
                </a:solidFill>
                <a:effectLst>
                  <a:outerShdw blurRad="38100" dist="38100" dir="2700000" algn="tl">
                    <a:srgbClr val="000000">
                      <a:alpha val="43137"/>
                    </a:srgbClr>
                  </a:outerShdw>
                </a:effectLst>
              </a:rPr>
              <a:t>Thank you</a:t>
            </a:r>
            <a:endParaRPr lang="en-US" b="1" dirty="0">
              <a:solidFill>
                <a:schemeClr val="tx2">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fr-FR" dirty="0" smtClean="0">
                <a:solidFill>
                  <a:schemeClr val="tx1"/>
                </a:solidFill>
              </a:rPr>
              <a:t>Questions?</a:t>
            </a:r>
            <a:endParaRPr lang="en-US" dirty="0">
              <a:solidFill>
                <a:schemeClr val="tx1"/>
              </a:solidFill>
            </a:endParaRPr>
          </a:p>
        </p:txBody>
      </p:sp>
      <p:pic>
        <p:nvPicPr>
          <p:cNvPr id="8" name="Picture 6" descr="https://www.bdsfrance.org/wp-content/uploads/2017/07/CPI-750x370.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txBox="1">
            <a:spLocks/>
          </p:cNvSpPr>
          <p:nvPr/>
        </p:nvSpPr>
        <p:spPr>
          <a:xfrm>
            <a:off x="838200" y="2133600"/>
            <a:ext cx="7578830" cy="129540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8000" b="1" dirty="0">
              <a:solidFill>
                <a:schemeClr val="bg1"/>
              </a:solidFill>
              <a:effectLst>
                <a:outerShdw blurRad="38100" dist="38100" dir="2700000" algn="tl">
                  <a:srgbClr val="000000">
                    <a:alpha val="43137"/>
                  </a:srgbClr>
                </a:outerShdw>
              </a:effectLst>
            </a:endParaRPr>
          </a:p>
        </p:txBody>
      </p:sp>
      <p:pic>
        <p:nvPicPr>
          <p:cNvPr id="10" name="Picture 3"/>
          <p:cNvPicPr preferRelativeResize="0">
            <a:picLocks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482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496603"/>
            <a:ext cx="7578830" cy="1676400"/>
          </a:xfrm>
        </p:spPr>
        <p:txBody>
          <a:bodyPr anchor="t">
            <a:normAutofit/>
          </a:bodyPr>
          <a:lstStyle/>
          <a:p>
            <a:r>
              <a:rPr lang="en-US" sz="4000" b="1" dirty="0">
                <a:solidFill>
                  <a:srgbClr val="003366"/>
                </a:solidFill>
                <a:effectLst>
                  <a:outerShdw blurRad="38100" dist="38100" dir="2700000" algn="tl">
                    <a:srgbClr val="000000">
                      <a:alpha val="43137"/>
                    </a:srgbClr>
                  </a:outerShdw>
                </a:effectLst>
              </a:rPr>
              <a:t>The OPCV </a:t>
            </a:r>
            <a:r>
              <a:rPr lang="en-US" sz="4000" b="1" dirty="0" smtClean="0">
                <a:solidFill>
                  <a:srgbClr val="003366"/>
                </a:solidFill>
                <a:effectLst>
                  <a:outerShdw blurRad="38100" dist="38100" dir="2700000" algn="tl">
                    <a:srgbClr val="000000">
                      <a:alpha val="43137"/>
                    </a:srgbClr>
                  </a:outerShdw>
                </a:effectLst>
              </a:rPr>
              <a:t/>
            </a:r>
            <a:br>
              <a:rPr lang="en-US" sz="4000" b="1" dirty="0" smtClean="0">
                <a:solidFill>
                  <a:srgbClr val="003366"/>
                </a:solidFill>
                <a:effectLst>
                  <a:outerShdw blurRad="38100" dist="38100" dir="2700000" algn="tl">
                    <a:srgbClr val="000000">
                      <a:alpha val="43137"/>
                    </a:srgbClr>
                  </a:outerShdw>
                </a:effectLst>
              </a:rPr>
            </a:br>
            <a:r>
              <a:rPr lang="en-US" sz="4000" b="1" dirty="0" smtClean="0">
                <a:solidFill>
                  <a:srgbClr val="003366"/>
                </a:solidFill>
                <a:effectLst>
                  <a:outerShdw blurRad="38100" dist="38100" dir="2700000" algn="tl">
                    <a:srgbClr val="000000">
                      <a:alpha val="43137"/>
                    </a:srgbClr>
                  </a:outerShdw>
                </a:effectLst>
              </a:rPr>
              <a:t>role and mandate</a:t>
            </a:r>
            <a:endParaRPr lang="en-US" sz="4000" b="1" dirty="0">
              <a:solidFill>
                <a:srgbClr val="003366"/>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751385" y="3420403"/>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838200" y="2133600"/>
            <a:ext cx="7578830" cy="129540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8000" b="1" dirty="0" smtClean="0">
                <a:solidFill>
                  <a:srgbClr val="003366"/>
                </a:solidFill>
                <a:effectLst>
                  <a:outerShdw blurRad="38100" dist="38100" dir="2700000" algn="tl">
                    <a:srgbClr val="000000">
                      <a:alpha val="43137"/>
                    </a:srgbClr>
                  </a:outerShdw>
                </a:effectLst>
              </a:rPr>
              <a:t>1</a:t>
            </a:r>
            <a:endParaRPr lang="en-US" sz="8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064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a:bodyPr>
          <a:lstStyle/>
          <a:p>
            <a:pPr algn="l"/>
            <a:r>
              <a:rPr lang="en-US" sz="3500" b="1" dirty="0" smtClean="0">
                <a:solidFill>
                  <a:srgbClr val="003366"/>
                </a:solidFill>
                <a:effectLst>
                  <a:outerShdw blurRad="38100" dist="38100" dir="2700000" algn="tl">
                    <a:srgbClr val="000000">
                      <a:alpha val="43137"/>
                    </a:srgbClr>
                  </a:outerShdw>
                </a:effectLst>
              </a:rPr>
              <a:t>1.1 	OPCV creation </a:t>
            </a:r>
            <a:endParaRPr lang="en-US" sz="20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533400" y="1752600"/>
            <a:ext cx="7924800" cy="46482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1500"/>
              </a:spcAft>
            </a:pPr>
            <a:r>
              <a:rPr lang="en-GB" sz="2000" dirty="0"/>
              <a:t>A</a:t>
            </a:r>
            <a:r>
              <a:rPr lang="en-GB" sz="2000" dirty="0" smtClean="0"/>
              <a:t>rticles </a:t>
            </a:r>
            <a:r>
              <a:rPr lang="en-GB" sz="2000" dirty="0"/>
              <a:t>68(3) and 75 </a:t>
            </a:r>
            <a:r>
              <a:rPr lang="en-GB" sz="2000" dirty="0" smtClean="0"/>
              <a:t>RS provide </a:t>
            </a:r>
            <a:r>
              <a:rPr lang="en-GB" sz="2000" dirty="0"/>
              <a:t>for the participation of victims in the proceedings and the reparation for the harm they have </a:t>
            </a:r>
            <a:r>
              <a:rPr lang="en-GB" sz="2000" dirty="0" smtClean="0"/>
              <a:t>suffered. </a:t>
            </a:r>
            <a:endParaRPr lang="en-GB" sz="2000" dirty="0"/>
          </a:p>
          <a:p>
            <a:pPr algn="just"/>
            <a:endParaRPr lang="en-GB" sz="2000" dirty="0" smtClean="0"/>
          </a:p>
          <a:p>
            <a:pPr algn="just">
              <a:spcAft>
                <a:spcPts val="1500"/>
              </a:spcAft>
            </a:pPr>
            <a:r>
              <a:rPr lang="en-GB" sz="2000" dirty="0" smtClean="0"/>
              <a:t>The </a:t>
            </a:r>
            <a:r>
              <a:rPr lang="en-GB" sz="2000" dirty="0"/>
              <a:t>judges of the Court considered these provisions when adopting the regulations necessary for the functioning of Court </a:t>
            </a:r>
            <a:r>
              <a:rPr lang="en-GB" sz="2000" dirty="0" smtClean="0"/>
              <a:t>and </a:t>
            </a:r>
            <a:r>
              <a:rPr lang="en-GB" sz="2000" dirty="0"/>
              <a:t>decided to establish an office of public counsel to provide assistance to victims </a:t>
            </a:r>
            <a:r>
              <a:rPr lang="en-GB" sz="2000" dirty="0" smtClean="0"/>
              <a:t>- directly </a:t>
            </a:r>
            <a:r>
              <a:rPr lang="en-GB" sz="2000" dirty="0"/>
              <a:t>and/or indirectly through their </a:t>
            </a:r>
            <a:r>
              <a:rPr lang="en-GB" sz="2000" dirty="0" smtClean="0"/>
              <a:t>lawyers</a:t>
            </a:r>
            <a:r>
              <a:rPr lang="en-GB" sz="2000" dirty="0"/>
              <a:t>.</a:t>
            </a:r>
          </a:p>
          <a:p>
            <a:pPr algn="just"/>
            <a:endParaRPr lang="en-GB" sz="2000" dirty="0" smtClean="0"/>
          </a:p>
          <a:p>
            <a:pPr algn="just">
              <a:spcAft>
                <a:spcPts val="1500"/>
              </a:spcAft>
            </a:pPr>
            <a:r>
              <a:rPr lang="en-GB" sz="2000" dirty="0" smtClean="0"/>
              <a:t>The OPCV was established </a:t>
            </a:r>
            <a:r>
              <a:rPr lang="en-GB" sz="2000" b="1" dirty="0" smtClean="0"/>
              <a:t>on 19 September 2005 </a:t>
            </a:r>
            <a:r>
              <a:rPr lang="en-GB" sz="2000" dirty="0" smtClean="0"/>
              <a:t>by </a:t>
            </a:r>
            <a:r>
              <a:rPr lang="en-GB" sz="2000" b="1" dirty="0" smtClean="0"/>
              <a:t>regulation 81 </a:t>
            </a:r>
            <a:r>
              <a:rPr lang="en-GB" sz="2000" dirty="0" smtClean="0"/>
              <a:t>of the Regulations of the Court. Since then, this regulation has been amended once, in 2011, to clarify the tasks of the Office as developed in the practice of the Court.</a:t>
            </a:r>
            <a:endParaRPr lang="en-US" sz="2000" dirty="0"/>
          </a:p>
        </p:txBody>
      </p:sp>
    </p:spTree>
    <p:extLst>
      <p:ext uri="{BB962C8B-B14F-4D97-AF65-F5344CB8AC3E}">
        <p14:creationId xmlns:p14="http://schemas.microsoft.com/office/powerpoint/2010/main" val="2461093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a:bodyPr>
          <a:lstStyle/>
          <a:p>
            <a:pPr algn="l"/>
            <a:r>
              <a:rPr lang="en-US" sz="3500" b="1" dirty="0" smtClean="0">
                <a:solidFill>
                  <a:srgbClr val="003366"/>
                </a:solidFill>
                <a:effectLst>
                  <a:outerShdw blurRad="38100" dist="38100" dir="2700000" algn="tl">
                    <a:srgbClr val="000000">
                      <a:alpha val="43137"/>
                    </a:srgbClr>
                  </a:outerShdw>
                </a:effectLst>
              </a:rPr>
              <a:t>1.2 	OPCV Independence </a:t>
            </a:r>
            <a:endParaRPr lang="en-US" sz="20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533400" y="1752600"/>
            <a:ext cx="7924800" cy="46482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1500"/>
              </a:spcAft>
            </a:pPr>
            <a:r>
              <a:rPr lang="en-GB" sz="2200" dirty="0" smtClean="0"/>
              <a:t>Pursuant to </a:t>
            </a:r>
            <a:r>
              <a:rPr lang="en-GB" sz="2200" dirty="0"/>
              <a:t>regulation 81(2) of the Regulations of the Court, </a:t>
            </a:r>
            <a:r>
              <a:rPr lang="en-GB" sz="2200" b="1" dirty="0"/>
              <a:t>the Office is independent </a:t>
            </a:r>
            <a:r>
              <a:rPr lang="en-GB" sz="2200" dirty="0"/>
              <a:t>and falls within the remit of the Registry only for administrative purposes.</a:t>
            </a:r>
          </a:p>
          <a:p>
            <a:pPr algn="just"/>
            <a:endParaRPr lang="en-GB" sz="2200" dirty="0"/>
          </a:p>
          <a:p>
            <a:pPr algn="just">
              <a:spcAft>
                <a:spcPts val="1500"/>
              </a:spcAft>
            </a:pPr>
            <a:r>
              <a:rPr lang="en-GB" sz="2200" dirty="0" smtClean="0"/>
              <a:t>The </a:t>
            </a:r>
            <a:r>
              <a:rPr lang="en-GB" sz="2200" b="1" dirty="0"/>
              <a:t>independence</a:t>
            </a:r>
            <a:r>
              <a:rPr lang="en-GB" sz="2200" dirty="0"/>
              <a:t> of the Office is a prerequisite </a:t>
            </a:r>
            <a:r>
              <a:rPr lang="en-GB" sz="2200" dirty="0" smtClean="0"/>
              <a:t>for</a:t>
            </a:r>
            <a:r>
              <a:rPr lang="en-GB" sz="2400" dirty="0" smtClean="0"/>
              <a:t>:</a:t>
            </a:r>
            <a:endParaRPr lang="en-GB" sz="2200" dirty="0" smtClean="0"/>
          </a:p>
          <a:p>
            <a:pPr marL="514350" indent="-514350" algn="just">
              <a:spcAft>
                <a:spcPts val="1500"/>
              </a:spcAft>
              <a:buAutoNum type="romanLcParenBoth"/>
            </a:pPr>
            <a:r>
              <a:rPr lang="en-GB" sz="2200" dirty="0" smtClean="0"/>
              <a:t>carrying </a:t>
            </a:r>
            <a:r>
              <a:rPr lang="en-GB" sz="2200" dirty="0"/>
              <a:t>out its mandate of assisting external legal representatives of victims and assisting and representing victims. </a:t>
            </a:r>
            <a:endParaRPr lang="en-GB" sz="2200" dirty="0" smtClean="0"/>
          </a:p>
          <a:p>
            <a:pPr marL="514350" indent="-514350" algn="just">
              <a:spcAft>
                <a:spcPts val="1500"/>
              </a:spcAft>
              <a:buAutoNum type="romanLcParenBoth"/>
            </a:pPr>
            <a:r>
              <a:rPr lang="en-GB" sz="2200" dirty="0" smtClean="0"/>
              <a:t>work </a:t>
            </a:r>
            <a:r>
              <a:rPr lang="en-GB" sz="2200" dirty="0"/>
              <a:t>without being subjected to pressure of any </a:t>
            </a:r>
            <a:r>
              <a:rPr lang="en-GB" sz="2200" dirty="0" smtClean="0"/>
              <a:t>kind, and</a:t>
            </a:r>
          </a:p>
          <a:p>
            <a:pPr marL="514350" indent="-514350" algn="just">
              <a:spcAft>
                <a:spcPts val="1500"/>
              </a:spcAft>
              <a:buAutoNum type="romanLcParenBoth"/>
            </a:pPr>
            <a:r>
              <a:rPr lang="en-GB" sz="2200" dirty="0" smtClean="0"/>
              <a:t>preserves </a:t>
            </a:r>
            <a:r>
              <a:rPr lang="en-GB" sz="2200" dirty="0"/>
              <a:t>the privileged relationship between victims and their counsel.</a:t>
            </a:r>
          </a:p>
        </p:txBody>
      </p:sp>
    </p:spTree>
    <p:extLst>
      <p:ext uri="{BB962C8B-B14F-4D97-AF65-F5344CB8AC3E}">
        <p14:creationId xmlns:p14="http://schemas.microsoft.com/office/powerpoint/2010/main" val="779075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a:bodyPr>
          <a:lstStyle/>
          <a:p>
            <a:pPr algn="l"/>
            <a:r>
              <a:rPr lang="en-US" sz="3200" b="1" dirty="0" smtClean="0">
                <a:solidFill>
                  <a:srgbClr val="003366"/>
                </a:solidFill>
                <a:effectLst>
                  <a:outerShdw blurRad="38100" dist="38100" dir="2700000" algn="tl">
                    <a:srgbClr val="000000">
                      <a:alpha val="43137"/>
                    </a:srgbClr>
                  </a:outerShdw>
                </a:effectLst>
              </a:rPr>
              <a:t>1.3 	OPCV Mandate </a:t>
            </a:r>
            <a:br>
              <a:rPr lang="en-US" sz="3200" b="1" dirty="0" smtClean="0">
                <a:solidFill>
                  <a:srgbClr val="003366"/>
                </a:solidFill>
                <a:effectLst>
                  <a:outerShdw blurRad="38100" dist="38100" dir="2700000" algn="tl">
                    <a:srgbClr val="000000">
                      <a:alpha val="43137"/>
                    </a:srgbClr>
                  </a:outerShdw>
                </a:effectLst>
              </a:rPr>
            </a:br>
            <a:r>
              <a:rPr lang="en-US" sz="3200" b="1" dirty="0">
                <a:solidFill>
                  <a:srgbClr val="003366"/>
                </a:solidFill>
                <a:effectLst>
                  <a:outerShdw blurRad="38100" dist="38100" dir="2700000" algn="tl">
                    <a:srgbClr val="000000">
                      <a:alpha val="43137"/>
                    </a:srgbClr>
                  </a:outerShdw>
                </a:effectLst>
              </a:rPr>
              <a:t>	</a:t>
            </a:r>
            <a:r>
              <a:rPr lang="en-US" sz="3200" b="1" dirty="0" smtClean="0">
                <a:solidFill>
                  <a:srgbClr val="003366"/>
                </a:solidFill>
                <a:effectLst>
                  <a:outerShdw blurRad="38100" dist="38100" dir="2700000" algn="tl">
                    <a:srgbClr val="000000">
                      <a:alpha val="43137"/>
                    </a:srgbClr>
                  </a:outerShdw>
                </a:effectLst>
              </a:rPr>
              <a:t>[RoC 80-81]</a:t>
            </a:r>
            <a:endParaRPr lang="en-US" sz="32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533400" y="1752600"/>
            <a:ext cx="7924800" cy="46482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1500"/>
              </a:spcAft>
            </a:pPr>
            <a:r>
              <a:rPr lang="en-GB" sz="1600" dirty="0"/>
              <a:t>R</a:t>
            </a:r>
            <a:r>
              <a:rPr lang="en-GB" sz="1600" dirty="0" smtClean="0"/>
              <a:t>egulations </a:t>
            </a:r>
            <a:r>
              <a:rPr lang="en-GB" sz="1600" dirty="0"/>
              <a:t>80 and </a:t>
            </a:r>
            <a:r>
              <a:rPr lang="en-GB" sz="1600" dirty="0" smtClean="0"/>
              <a:t>81 entrusted </a:t>
            </a:r>
            <a:r>
              <a:rPr lang="en-GB" sz="1600" dirty="0"/>
              <a:t>the </a:t>
            </a:r>
            <a:r>
              <a:rPr lang="en-GB" sz="1600" dirty="0" smtClean="0"/>
              <a:t>Office with </a:t>
            </a:r>
            <a:r>
              <a:rPr lang="en-GB" sz="1600" dirty="0"/>
              <a:t>a mandate to:</a:t>
            </a:r>
          </a:p>
          <a:p>
            <a:pPr marL="342900" indent="-342900" algn="just">
              <a:spcAft>
                <a:spcPts val="1500"/>
              </a:spcAft>
              <a:buFont typeface="Wingdings" panose="05000000000000000000" pitchFamily="2" charset="2"/>
              <a:buChar char="Ø"/>
            </a:pPr>
            <a:r>
              <a:rPr lang="en-GB" sz="1600" dirty="0" smtClean="0"/>
              <a:t>Provide </a:t>
            </a:r>
            <a:r>
              <a:rPr lang="en-GB" sz="1600" dirty="0"/>
              <a:t>general support and assistance to the legal representatives of victims and to victims [reg. 81(4)(a) </a:t>
            </a:r>
            <a:r>
              <a:rPr lang="en-GB" sz="1600" dirty="0" err="1" smtClean="0"/>
              <a:t>RoC</a:t>
            </a:r>
            <a:r>
              <a:rPr lang="en-GB" sz="1600" dirty="0" smtClean="0"/>
              <a:t>]</a:t>
            </a:r>
          </a:p>
          <a:p>
            <a:pPr marL="342900" indent="-342900" algn="just">
              <a:spcAft>
                <a:spcPts val="1500"/>
              </a:spcAft>
              <a:buFont typeface="Wingdings" panose="05000000000000000000" pitchFamily="2" charset="2"/>
              <a:buChar char="Ø"/>
            </a:pPr>
            <a:r>
              <a:rPr lang="en-GB" sz="1600" dirty="0" smtClean="0"/>
              <a:t>Appear </a:t>
            </a:r>
            <a:r>
              <a:rPr lang="en-GB" sz="1600" dirty="0"/>
              <a:t>before a Chamber in respect of specific issues [reg. 81(4)(b) </a:t>
            </a:r>
            <a:r>
              <a:rPr lang="en-GB" sz="1600" dirty="0" err="1"/>
              <a:t>RoC</a:t>
            </a:r>
            <a:r>
              <a:rPr lang="en-GB" sz="1600" dirty="0"/>
              <a:t>] (</a:t>
            </a:r>
            <a:r>
              <a:rPr lang="en-GB" sz="1400" dirty="0"/>
              <a:t>e.g. OPCV request on victims in Uganda + Lubanga; TCI request on protection and victims’ scope in </a:t>
            </a:r>
            <a:r>
              <a:rPr lang="en-GB" sz="1400" dirty="0" smtClean="0"/>
              <a:t>Lubanga</a:t>
            </a:r>
            <a:r>
              <a:rPr lang="en-GB" sz="1600" dirty="0" smtClean="0"/>
              <a:t>)</a:t>
            </a:r>
          </a:p>
          <a:p>
            <a:pPr marL="342900" indent="-342900" algn="just">
              <a:spcAft>
                <a:spcPts val="1500"/>
              </a:spcAft>
              <a:buFont typeface="Wingdings" panose="05000000000000000000" pitchFamily="2" charset="2"/>
              <a:buChar char="Ø"/>
            </a:pPr>
            <a:r>
              <a:rPr lang="en-GB" sz="1600" dirty="0" smtClean="0"/>
              <a:t>Advance </a:t>
            </a:r>
            <a:r>
              <a:rPr lang="en-GB" sz="1600" dirty="0"/>
              <a:t>submissions on behalf of victims prior to the transmission of application forms, when application forms are pending or in the absence of a legal representative  appointed [reg. 81(4)(c) </a:t>
            </a:r>
            <a:r>
              <a:rPr lang="en-GB" sz="1600" dirty="0" err="1"/>
              <a:t>RoC</a:t>
            </a:r>
            <a:r>
              <a:rPr lang="en-GB" sz="1600" dirty="0"/>
              <a:t>] (as included on 2 November 2011 &lt; decisions in Uganda and DRC in </a:t>
            </a:r>
            <a:r>
              <a:rPr lang="en-GB" sz="1600" dirty="0" smtClean="0"/>
              <a:t>2007)</a:t>
            </a:r>
          </a:p>
          <a:p>
            <a:pPr marL="342900" indent="-342900" algn="just">
              <a:spcAft>
                <a:spcPts val="1500"/>
              </a:spcAft>
              <a:buFont typeface="Wingdings" panose="05000000000000000000" pitchFamily="2" charset="2"/>
              <a:buChar char="Ø"/>
            </a:pPr>
            <a:r>
              <a:rPr lang="en-GB" sz="1600" dirty="0" smtClean="0"/>
              <a:t>Act </a:t>
            </a:r>
            <a:r>
              <a:rPr lang="en-GB" sz="1600" dirty="0"/>
              <a:t>as legal representative of victims [reg. 81(4)(d) and (e) </a:t>
            </a:r>
            <a:r>
              <a:rPr lang="en-GB" sz="1600" dirty="0" err="1"/>
              <a:t>RoC</a:t>
            </a:r>
            <a:r>
              <a:rPr lang="en-GB" sz="1600" dirty="0"/>
              <a:t>] (as included on 2 November 2011) (appointed by Chamber and/or chosen by victims - rule 90(1))</a:t>
            </a:r>
          </a:p>
          <a:p>
            <a:pPr algn="just">
              <a:spcAft>
                <a:spcPts val="1500"/>
              </a:spcAft>
            </a:pPr>
            <a:r>
              <a:rPr lang="en-GB" sz="1600" dirty="0"/>
              <a:t>Focus on two of the functions assigned to the OPCV: (</a:t>
            </a:r>
            <a:r>
              <a:rPr lang="en-GB" sz="1600" dirty="0" err="1"/>
              <a:t>i</a:t>
            </a:r>
            <a:r>
              <a:rPr lang="en-GB" sz="1600" dirty="0"/>
              <a:t>) to assist external counsels, and (ii) to represent victims </a:t>
            </a:r>
          </a:p>
        </p:txBody>
      </p:sp>
    </p:spTree>
    <p:extLst>
      <p:ext uri="{BB962C8B-B14F-4D97-AF65-F5344CB8AC3E}">
        <p14:creationId xmlns:p14="http://schemas.microsoft.com/office/powerpoint/2010/main" val="9044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Autofit/>
          </a:bodyPr>
          <a:lstStyle/>
          <a:p>
            <a:pPr algn="l"/>
            <a:r>
              <a:rPr lang="en-US" sz="2600" b="1" dirty="0" smtClean="0">
                <a:solidFill>
                  <a:srgbClr val="003366"/>
                </a:solidFill>
                <a:effectLst>
                  <a:outerShdw blurRad="38100" dist="38100" dir="2700000" algn="tl">
                    <a:srgbClr val="000000">
                      <a:alpha val="43137"/>
                    </a:srgbClr>
                  </a:outerShdw>
                </a:effectLst>
              </a:rPr>
              <a:t>Regulation </a:t>
            </a:r>
            <a:r>
              <a:rPr lang="en-US" sz="2600" b="1" dirty="0">
                <a:solidFill>
                  <a:srgbClr val="003366"/>
                </a:solidFill>
                <a:effectLst>
                  <a:outerShdw blurRad="38100" dist="38100" dir="2700000" algn="tl">
                    <a:srgbClr val="000000">
                      <a:alpha val="43137"/>
                    </a:srgbClr>
                  </a:outerShdw>
                </a:effectLst>
              </a:rPr>
              <a:t>81(4</a:t>
            </a:r>
            <a:r>
              <a:rPr lang="en-US" sz="2600" b="1" dirty="0" smtClean="0">
                <a:solidFill>
                  <a:srgbClr val="003366"/>
                </a:solidFill>
                <a:effectLst>
                  <a:outerShdw blurRad="38100" dist="38100" dir="2700000" algn="tl">
                    <a:srgbClr val="000000">
                      <a:alpha val="43137"/>
                    </a:srgbClr>
                  </a:outerShdw>
                </a:effectLst>
              </a:rPr>
              <a:t>)(a) </a:t>
            </a:r>
            <a:r>
              <a:rPr lang="en-GB" sz="2600" b="1" dirty="0">
                <a:solidFill>
                  <a:srgbClr val="003366"/>
                </a:solidFill>
                <a:effectLst>
                  <a:outerShdw blurRad="38100" dist="38100" dir="2700000" algn="tl">
                    <a:srgbClr val="000000">
                      <a:alpha val="43137"/>
                    </a:srgbClr>
                  </a:outerShdw>
                </a:effectLst>
              </a:rPr>
              <a:t>– </a:t>
            </a:r>
            <a:r>
              <a:rPr lang="en-GB" sz="2600" b="1" dirty="0" smtClean="0">
                <a:solidFill>
                  <a:srgbClr val="003366"/>
                </a:solidFill>
                <a:effectLst>
                  <a:outerShdw blurRad="38100" dist="38100" dir="2700000" algn="tl">
                    <a:srgbClr val="000000">
                      <a:alpha val="43137"/>
                    </a:srgbClr>
                  </a:outerShdw>
                </a:effectLst>
              </a:rPr>
              <a:t>Support and assistance to </a:t>
            </a:r>
            <a:r>
              <a:rPr lang="en-GB" sz="2600" b="1" dirty="0">
                <a:solidFill>
                  <a:srgbClr val="003366"/>
                </a:solidFill>
                <a:effectLst>
                  <a:outerShdw blurRad="38100" dist="38100" dir="2700000" algn="tl">
                    <a:srgbClr val="000000">
                      <a:alpha val="43137"/>
                    </a:srgbClr>
                  </a:outerShdw>
                </a:effectLst>
              </a:rPr>
              <a:t>counsel</a:t>
            </a:r>
            <a:endParaRPr lang="en-US" sz="26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533400" y="1752600"/>
            <a:ext cx="7924800" cy="46482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1500"/>
              </a:spcAft>
            </a:pPr>
            <a:r>
              <a:rPr lang="en-GB" sz="1800" dirty="0"/>
              <a:t>The Office assists counsels appointed at different stages of the proceedings, including pre-trial, trial and appeal. </a:t>
            </a:r>
          </a:p>
          <a:p>
            <a:pPr algn="just">
              <a:spcAft>
                <a:spcPts val="1500"/>
              </a:spcAft>
            </a:pPr>
            <a:r>
              <a:rPr lang="en-GB" sz="1800" dirty="0"/>
              <a:t>The support and assistance provided to counsel includes: </a:t>
            </a:r>
          </a:p>
          <a:p>
            <a:pPr marL="285750" indent="-285750" algn="just">
              <a:spcAft>
                <a:spcPts val="1500"/>
              </a:spcAft>
              <a:buFont typeface="Wingdings" panose="05000000000000000000" pitchFamily="2" charset="2"/>
              <a:buChar char="Ø"/>
            </a:pPr>
            <a:r>
              <a:rPr lang="en-GB" sz="1800" dirty="0" smtClean="0"/>
              <a:t>Providing </a:t>
            </a:r>
            <a:r>
              <a:rPr lang="en-GB" sz="1800" dirty="0"/>
              <a:t>legal research and advice on issues related to the proceedings/rights of victims (e.g. factual background on the situations; advice on legal issues </a:t>
            </a:r>
            <a:r>
              <a:rPr lang="en-GB" sz="1800" dirty="0" smtClean="0"/>
              <a:t>and selected </a:t>
            </a:r>
            <a:r>
              <a:rPr lang="en-GB" sz="1800" dirty="0"/>
              <a:t>aspects of international criminal </a:t>
            </a:r>
            <a:r>
              <a:rPr lang="en-GB" sz="1800" dirty="0" smtClean="0"/>
              <a:t>law)</a:t>
            </a:r>
            <a:endParaRPr lang="en-GB" sz="1800" dirty="0"/>
          </a:p>
          <a:p>
            <a:pPr marL="285750" indent="-285750" algn="just">
              <a:spcAft>
                <a:spcPts val="1500"/>
              </a:spcAft>
              <a:buFont typeface="Wingdings" panose="05000000000000000000" pitchFamily="2" charset="2"/>
              <a:buChar char="Ø"/>
            </a:pPr>
            <a:r>
              <a:rPr lang="en-GB" sz="1800" dirty="0" smtClean="0"/>
              <a:t>Providing </a:t>
            </a:r>
            <a:r>
              <a:rPr lang="en-GB" sz="1800" dirty="0"/>
              <a:t>arguments for oral or written submissions when required</a:t>
            </a:r>
          </a:p>
          <a:p>
            <a:pPr marL="285750" indent="-285750" algn="just">
              <a:spcAft>
                <a:spcPts val="1500"/>
              </a:spcAft>
              <a:buFont typeface="Wingdings" panose="05000000000000000000" pitchFamily="2" charset="2"/>
              <a:buChar char="Ø"/>
            </a:pPr>
            <a:r>
              <a:rPr lang="en-GB" sz="1800" dirty="0" smtClean="0"/>
              <a:t>Representing </a:t>
            </a:r>
            <a:r>
              <a:rPr lang="en-GB" sz="1800" dirty="0"/>
              <a:t>counsel at hearings when requested (via signature of </a:t>
            </a:r>
            <a:r>
              <a:rPr lang="en-GB" sz="1800" i="1" dirty="0"/>
              <a:t>ad hoc</a:t>
            </a:r>
            <a:r>
              <a:rPr lang="en-GB" sz="1800" dirty="0"/>
              <a:t> agreements)</a:t>
            </a:r>
          </a:p>
          <a:p>
            <a:pPr marL="285750" indent="-285750" algn="just">
              <a:spcAft>
                <a:spcPts val="1500"/>
              </a:spcAft>
              <a:buFont typeface="Wingdings" panose="05000000000000000000" pitchFamily="2" charset="2"/>
              <a:buChar char="Ø"/>
            </a:pPr>
            <a:r>
              <a:rPr lang="en-GB" sz="1800" dirty="0" smtClean="0"/>
              <a:t>Providing </a:t>
            </a:r>
            <a:r>
              <a:rPr lang="en-GB" sz="1800" dirty="0"/>
              <a:t>updated information on the law of the Court (e.g. Manual for legal representatives </a:t>
            </a:r>
            <a:r>
              <a:rPr lang="en-GB" sz="1800" b="1" dirty="0">
                <a:solidFill>
                  <a:srgbClr val="003366"/>
                </a:solidFill>
              </a:rPr>
              <a:t>– </a:t>
            </a:r>
            <a:r>
              <a:rPr lang="en-GB" sz="1800" dirty="0" smtClean="0"/>
              <a:t>available </a:t>
            </a:r>
            <a:r>
              <a:rPr lang="en-GB" sz="1800" dirty="0"/>
              <a:t>online)</a:t>
            </a:r>
          </a:p>
        </p:txBody>
      </p:sp>
    </p:spTree>
    <p:extLst>
      <p:ext uri="{BB962C8B-B14F-4D97-AF65-F5344CB8AC3E}">
        <p14:creationId xmlns:p14="http://schemas.microsoft.com/office/powerpoint/2010/main" val="618006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Autofit/>
          </a:bodyPr>
          <a:lstStyle/>
          <a:p>
            <a:pPr algn="l"/>
            <a:r>
              <a:rPr lang="en-US" sz="2600" b="1" dirty="0" smtClean="0">
                <a:solidFill>
                  <a:srgbClr val="003366"/>
                </a:solidFill>
                <a:effectLst>
                  <a:outerShdw blurRad="38100" dist="38100" dir="2700000" algn="tl">
                    <a:srgbClr val="000000">
                      <a:alpha val="43137"/>
                    </a:srgbClr>
                  </a:outerShdw>
                </a:effectLst>
              </a:rPr>
              <a:t>Regulation </a:t>
            </a:r>
            <a:r>
              <a:rPr lang="en-US" sz="2600" b="1" dirty="0">
                <a:solidFill>
                  <a:srgbClr val="003366"/>
                </a:solidFill>
                <a:effectLst>
                  <a:outerShdw blurRad="38100" dist="38100" dir="2700000" algn="tl">
                    <a:srgbClr val="000000">
                      <a:alpha val="43137"/>
                    </a:srgbClr>
                  </a:outerShdw>
                </a:effectLst>
              </a:rPr>
              <a:t>81(4</a:t>
            </a:r>
            <a:r>
              <a:rPr lang="en-US" sz="2600" b="1" dirty="0" smtClean="0">
                <a:solidFill>
                  <a:srgbClr val="003366"/>
                </a:solidFill>
                <a:effectLst>
                  <a:outerShdw blurRad="38100" dist="38100" dir="2700000" algn="tl">
                    <a:srgbClr val="000000">
                      <a:alpha val="43137"/>
                    </a:srgbClr>
                  </a:outerShdw>
                </a:effectLst>
              </a:rPr>
              <a:t>)(e) </a:t>
            </a:r>
            <a:r>
              <a:rPr lang="en-GB" sz="2600" b="1" dirty="0">
                <a:solidFill>
                  <a:srgbClr val="003366"/>
                </a:solidFill>
                <a:effectLst>
                  <a:outerShdw blurRad="38100" dist="38100" dir="2700000" algn="tl">
                    <a:srgbClr val="000000">
                      <a:alpha val="43137"/>
                    </a:srgbClr>
                  </a:outerShdw>
                </a:effectLst>
              </a:rPr>
              <a:t>– Assistance to and representation of victims</a:t>
            </a:r>
            <a:endParaRPr lang="en-US" sz="26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txBox="1">
            <a:spLocks/>
          </p:cNvSpPr>
          <p:nvPr/>
        </p:nvSpPr>
        <p:spPr>
          <a:xfrm>
            <a:off x="533400" y="1752600"/>
            <a:ext cx="7924800" cy="46482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just">
              <a:spcAft>
                <a:spcPts val="1500"/>
              </a:spcAft>
              <a:buFont typeface="Wingdings" panose="05000000000000000000" pitchFamily="2" charset="2"/>
              <a:buChar char="Ø"/>
            </a:pPr>
            <a:r>
              <a:rPr lang="en-GB" sz="1800" dirty="0" smtClean="0"/>
              <a:t>Since </a:t>
            </a:r>
            <a:r>
              <a:rPr lang="en-GB" sz="1800" dirty="0"/>
              <a:t>its creation in September 2005, the Office has represented or assisted in the representation of over 10.000 victims and has filed more than 1500 submissions in different proceedings before the Court. </a:t>
            </a:r>
            <a:endParaRPr lang="en-GB" sz="1800" dirty="0" smtClean="0"/>
          </a:p>
          <a:p>
            <a:pPr algn="just"/>
            <a:endParaRPr lang="en-GB" sz="1800" dirty="0"/>
          </a:p>
          <a:p>
            <a:pPr marL="285750" indent="-285750" algn="just">
              <a:spcAft>
                <a:spcPts val="1500"/>
              </a:spcAft>
              <a:buFont typeface="Wingdings" panose="05000000000000000000" pitchFamily="2" charset="2"/>
              <a:buChar char="Ø"/>
            </a:pPr>
            <a:r>
              <a:rPr lang="en-GB" sz="1800" dirty="0" smtClean="0"/>
              <a:t>When </a:t>
            </a:r>
            <a:r>
              <a:rPr lang="en-GB" sz="1800" dirty="0"/>
              <a:t>appointed as legal representative, the mandate of the members of the OPCV does not differ from that of legal representatives in the list of Counsel (</a:t>
            </a:r>
            <a:r>
              <a:rPr lang="en-GB" sz="1400" dirty="0"/>
              <a:t>the list of </a:t>
            </a:r>
            <a:r>
              <a:rPr lang="en-GB" sz="1400" dirty="0" smtClean="0"/>
              <a:t>counsel </a:t>
            </a:r>
            <a:r>
              <a:rPr lang="en-GB" sz="1400" dirty="0"/>
              <a:t>is not a responsibility of the OPCV, but </a:t>
            </a:r>
            <a:r>
              <a:rPr lang="en-GB" sz="1400" dirty="0" smtClean="0"/>
              <a:t>one of </a:t>
            </a:r>
            <a:r>
              <a:rPr lang="en-GB" sz="1400" dirty="0"/>
              <a:t>the </a:t>
            </a:r>
            <a:r>
              <a:rPr lang="en-GB" sz="1400" dirty="0" smtClean="0"/>
              <a:t>VPRS </a:t>
            </a:r>
            <a:r>
              <a:rPr lang="en-GB" sz="1400" dirty="0"/>
              <a:t>and the Defence Support Section</a:t>
            </a:r>
            <a:r>
              <a:rPr lang="en-GB" sz="1800" dirty="0"/>
              <a:t>) </a:t>
            </a:r>
            <a:endParaRPr lang="en-GB" sz="1800" dirty="0" smtClean="0"/>
          </a:p>
          <a:p>
            <a:pPr algn="just"/>
            <a:endParaRPr lang="en-GB" sz="1800" dirty="0"/>
          </a:p>
          <a:p>
            <a:pPr marL="285750" indent="-285750" algn="just">
              <a:spcAft>
                <a:spcPts val="1500"/>
              </a:spcAft>
              <a:buFont typeface="Wingdings" panose="05000000000000000000" pitchFamily="2" charset="2"/>
              <a:buChar char="Ø"/>
            </a:pPr>
            <a:r>
              <a:rPr lang="en-GB" sz="1800" dirty="0" smtClean="0"/>
              <a:t>Therefore</a:t>
            </a:r>
            <a:r>
              <a:rPr lang="en-GB" sz="1800" dirty="0"/>
              <a:t>, in fulfilling their responsibilities, OPCV members enjoy the same rights and prerogatives as external legal representatives and they are bound by the same </a:t>
            </a:r>
            <a:r>
              <a:rPr lang="en-GB" sz="1800" dirty="0" smtClean="0"/>
              <a:t>obligations </a:t>
            </a:r>
            <a:r>
              <a:rPr lang="en-GB" sz="1800" dirty="0"/>
              <a:t>-</a:t>
            </a:r>
            <a:r>
              <a:rPr lang="en-GB" sz="1800" dirty="0" smtClean="0"/>
              <a:t> </a:t>
            </a:r>
            <a:r>
              <a:rPr lang="en-GB" sz="1800" dirty="0"/>
              <a:t>including those arising from the Code of Professional Conduct for counsel before the ICC.</a:t>
            </a:r>
          </a:p>
        </p:txBody>
      </p:sp>
    </p:spTree>
    <p:extLst>
      <p:ext uri="{BB962C8B-B14F-4D97-AF65-F5344CB8AC3E}">
        <p14:creationId xmlns:p14="http://schemas.microsoft.com/office/powerpoint/2010/main" val="1561980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fontScale="90000"/>
          </a:bodyPr>
          <a:lstStyle/>
          <a:p>
            <a:pPr algn="l"/>
            <a:r>
              <a:rPr lang="en-US" sz="3500" b="1" dirty="0">
                <a:solidFill>
                  <a:srgbClr val="003366"/>
                </a:solidFill>
                <a:effectLst>
                  <a:outerShdw blurRad="38100" dist="38100" dir="2700000" algn="tl">
                    <a:srgbClr val="000000">
                      <a:alpha val="43137"/>
                    </a:srgbClr>
                  </a:outerShdw>
                </a:effectLst>
              </a:rPr>
              <a:t>The Office of the Public Counsel for Victims (OPCV)</a:t>
            </a:r>
            <a:r>
              <a:rPr lang="fr-FR" sz="3500" b="1" dirty="0">
                <a:solidFill>
                  <a:srgbClr val="003366"/>
                </a:solidFill>
                <a:effectLst>
                  <a:outerShdw blurRad="38100" dist="38100" dir="2700000" algn="tl">
                    <a:srgbClr val="000000">
                      <a:alpha val="43137"/>
                    </a:srgbClr>
                  </a:outerShdw>
                </a:effectLst>
              </a:rPr>
              <a:t>
</a:t>
            </a:r>
            <a:endParaRPr lang="fr-FR" sz="20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1143000" y="1752600"/>
            <a:ext cx="6781800" cy="728133"/>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14000"/>
              </a:lnSpc>
              <a:spcAft>
                <a:spcPts val="1500"/>
              </a:spcAft>
            </a:pPr>
            <a:r>
              <a:rPr lang="en-GB" sz="2300" b="1" dirty="0">
                <a:effectLst>
                  <a:outerShdw blurRad="38100" dist="38100" dir="2700000" algn="tl">
                    <a:srgbClr val="000000">
                      <a:alpha val="43137"/>
                    </a:srgbClr>
                  </a:outerShdw>
                </a:effectLst>
              </a:rPr>
              <a:t>Number of Victims Represented by the OPCV</a:t>
            </a:r>
          </a:p>
          <a:p>
            <a:pPr>
              <a:lnSpc>
                <a:spcPct val="114000"/>
              </a:lnSpc>
              <a:spcAft>
                <a:spcPts val="1500"/>
              </a:spcAft>
            </a:pPr>
            <a:r>
              <a:rPr lang="fr-FR" sz="2300" b="1" dirty="0">
                <a:effectLst>
                  <a:outerShdw blurRad="38100" dist="38100" dir="2700000" algn="tl">
                    <a:srgbClr val="000000">
                      <a:alpha val="43137"/>
                    </a:srgbClr>
                  </a:outerShdw>
                </a:effectLst>
              </a:rPr>
              <a:t>
</a:t>
            </a:r>
          </a:p>
        </p:txBody>
      </p:sp>
      <p:sp>
        <p:nvSpPr>
          <p:cNvPr id="8" name="Title 1"/>
          <p:cNvSpPr txBox="1">
            <a:spLocks/>
          </p:cNvSpPr>
          <p:nvPr/>
        </p:nvSpPr>
        <p:spPr>
          <a:xfrm>
            <a:off x="6811587" y="2279711"/>
            <a:ext cx="1752600" cy="643467"/>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500"/>
              </a:spcAft>
            </a:pPr>
            <a:r>
              <a:rPr lang="fr-FR" sz="2000" b="1" dirty="0">
                <a:effectLst>
                  <a:outerShdw blurRad="38100" dist="38100" dir="2700000" algn="tl">
                    <a:srgbClr val="000000">
                      <a:alpha val="43137"/>
                    </a:srgbClr>
                  </a:outerShdw>
                </a:effectLst>
              </a:rPr>
              <a:t>Total: </a:t>
            </a:r>
            <a:r>
              <a:rPr lang="fr-FR" sz="2000" b="1" dirty="0" smtClean="0">
                <a:effectLst>
                  <a:outerShdw blurRad="38100" dist="38100" dir="2700000" algn="tl">
                    <a:srgbClr val="000000">
                      <a:alpha val="43137"/>
                    </a:srgbClr>
                  </a:outerShdw>
                </a:effectLst>
              </a:rPr>
              <a:t>6836</a:t>
            </a:r>
            <a:r>
              <a:rPr lang="fr-FR" sz="2000" b="1" dirty="0">
                <a:effectLst>
                  <a:outerShdw blurRad="38100" dist="38100" dir="2700000" algn="tl">
                    <a:srgbClr val="000000">
                      <a:alpha val="43137"/>
                    </a:srgbClr>
                  </a:outerShdw>
                </a:effectLst>
              </a:rPr>
              <a:t/>
            </a:r>
            <a:br>
              <a:rPr lang="fr-FR" sz="2000" b="1" dirty="0">
                <a:effectLst>
                  <a:outerShdw blurRad="38100" dist="38100" dir="2700000" algn="tl">
                    <a:srgbClr val="000000">
                      <a:alpha val="43137"/>
                    </a:srgbClr>
                  </a:outerShdw>
                </a:effectLst>
              </a:rPr>
            </a:br>
            <a:r>
              <a:rPr lang="fr-FR" sz="1200" b="1" dirty="0" smtClean="0">
                <a:effectLst>
                  <a:outerShdw blurRad="38100" dist="38100" dir="2700000" algn="tl">
                    <a:srgbClr val="000000">
                      <a:alpha val="43137"/>
                    </a:srgbClr>
                  </a:outerShdw>
                </a:effectLst>
              </a:rPr>
              <a:t>as of </a:t>
            </a:r>
            <a:r>
              <a:rPr lang="fr-FR" sz="1200" b="1" dirty="0" smtClean="0">
                <a:effectLst>
                  <a:outerShdw blurRad="38100" dist="38100" dir="2700000" algn="tl">
                    <a:srgbClr val="000000">
                      <a:alpha val="43137"/>
                    </a:srgbClr>
                  </a:outerShdw>
                </a:effectLst>
              </a:rPr>
              <a:t>1st </a:t>
            </a:r>
            <a:r>
              <a:rPr lang="fr-FR" sz="1200" b="1" dirty="0" smtClean="0">
                <a:effectLst>
                  <a:outerShdw blurRad="38100" dist="38100" dir="2700000" algn="tl">
                    <a:srgbClr val="000000">
                      <a:alpha val="43137"/>
                    </a:srgbClr>
                  </a:outerShdw>
                </a:effectLst>
              </a:rPr>
              <a:t>June 2022</a:t>
            </a:r>
            <a:r>
              <a:rPr lang="fr-FR" sz="1300" b="1" dirty="0">
                <a:effectLst>
                  <a:outerShdw blurRad="38100" dist="38100" dir="2700000" algn="tl">
                    <a:srgbClr val="000000">
                      <a:alpha val="43137"/>
                    </a:srgbClr>
                  </a:outerShdw>
                </a:effectLst>
              </a:rPr>
              <a:t>
</a:t>
            </a:r>
          </a:p>
        </p:txBody>
      </p:sp>
      <p:graphicFrame>
        <p:nvGraphicFramePr>
          <p:cNvPr id="2" name="Chart 1"/>
          <p:cNvGraphicFramePr/>
          <p:nvPr>
            <p:extLst>
              <p:ext uri="{D42A27DB-BD31-4B8C-83A1-F6EECF244321}">
                <p14:modId xmlns:p14="http://schemas.microsoft.com/office/powerpoint/2010/main" val="3277701210"/>
              </p:ext>
            </p:extLst>
          </p:nvPr>
        </p:nvGraphicFramePr>
        <p:xfrm>
          <a:off x="457200" y="2279711"/>
          <a:ext cx="7679099" cy="45782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08404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7818"/>
            <a:ext cx="6230240" cy="1143000"/>
          </a:xfrm>
        </p:spPr>
        <p:txBody>
          <a:bodyPr anchor="t">
            <a:normAutofit fontScale="90000"/>
          </a:bodyPr>
          <a:lstStyle/>
          <a:p>
            <a:pPr algn="l"/>
            <a:r>
              <a:rPr lang="en-US" sz="3500" b="1" dirty="0" smtClean="0">
                <a:solidFill>
                  <a:srgbClr val="003366"/>
                </a:solidFill>
                <a:effectLst>
                  <a:outerShdw blurRad="38100" dist="38100" dir="2700000" algn="tl">
                    <a:srgbClr val="000000">
                      <a:alpha val="43137"/>
                    </a:srgbClr>
                  </a:outerShdw>
                </a:effectLst>
              </a:rPr>
              <a:t>Models of Common Legal Representation of Victims </a:t>
            </a:r>
            <a:endParaRPr lang="en-US" sz="2000" b="1" dirty="0">
              <a:solidFill>
                <a:schemeClr val="bg1"/>
              </a:solidFill>
              <a:effectLst>
                <a:outerShdw blurRad="38100" dist="38100" dir="2700000" algn="tl">
                  <a:srgbClr val="000000">
                    <a:alpha val="43137"/>
                  </a:srgbClr>
                </a:outerShdw>
              </a:effectLst>
            </a:endParaRPr>
          </a:p>
        </p:txBody>
      </p:sp>
      <p:pic>
        <p:nvPicPr>
          <p:cNvPr id="9" name="Picture 3"/>
          <p:cNvPicPr preferRelativeResize="0">
            <a:picLocks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7764"/>
          <a:stretch/>
        </p:blipFill>
        <p:spPr bwMode="auto">
          <a:xfrm flipH="1">
            <a:off x="533400" y="1620662"/>
            <a:ext cx="7752460" cy="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descr="https://www.bdsfrance.org/wp-content/uploads/2017/07/CPI-750x370.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62143"/>
          <a:stretch/>
        </p:blipFill>
        <p:spPr bwMode="auto">
          <a:xfrm>
            <a:off x="6937270" y="276314"/>
            <a:ext cx="1376364" cy="17936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2994463844"/>
              </p:ext>
            </p:extLst>
          </p:nvPr>
        </p:nvGraphicFramePr>
        <p:xfrm>
          <a:off x="613410" y="1828800"/>
          <a:ext cx="7997190" cy="4533900"/>
        </p:xfrm>
        <a:graphic>
          <a:graphicData uri="http://schemas.openxmlformats.org/drawingml/2006/table">
            <a:tbl>
              <a:tblPr bandRow="1">
                <a:tableStyleId>{8EC20E35-A176-4012-BC5E-935CFFF8708E}</a:tableStyleId>
              </a:tblPr>
              <a:tblGrid>
                <a:gridCol w="4495800">
                  <a:extLst>
                    <a:ext uri="{9D8B030D-6E8A-4147-A177-3AD203B41FA5}">
                      <a16:colId xmlns:a16="http://schemas.microsoft.com/office/drawing/2014/main" val="20000"/>
                    </a:ext>
                  </a:extLst>
                </a:gridCol>
                <a:gridCol w="1750695">
                  <a:extLst>
                    <a:ext uri="{9D8B030D-6E8A-4147-A177-3AD203B41FA5}">
                      <a16:colId xmlns:a16="http://schemas.microsoft.com/office/drawing/2014/main" val="20001"/>
                    </a:ext>
                  </a:extLst>
                </a:gridCol>
                <a:gridCol w="1750695">
                  <a:extLst>
                    <a:ext uri="{9D8B030D-6E8A-4147-A177-3AD203B41FA5}">
                      <a16:colId xmlns:a16="http://schemas.microsoft.com/office/drawing/2014/main" val="20002"/>
                    </a:ext>
                  </a:extLst>
                </a:gridCol>
              </a:tblGrid>
              <a:tr h="906780">
                <a:tc>
                  <a:txBody>
                    <a:bodyPr/>
                    <a:lstStyle/>
                    <a:p>
                      <a:pPr marL="457200" indent="-457200">
                        <a:lnSpc>
                          <a:spcPts val="2100"/>
                        </a:lnSpc>
                        <a:tabLst>
                          <a:tab pos="457200" algn="l"/>
                          <a:tab pos="517525" algn="l"/>
                        </a:tabLst>
                      </a:pPr>
                      <a:r>
                        <a:rPr lang="en-US" sz="1700" dirty="0" smtClean="0"/>
                        <a:t>(1) 	Victims</a:t>
                      </a:r>
                      <a:r>
                        <a:rPr lang="en-US" sz="1700" baseline="0" dirty="0" smtClean="0"/>
                        <a:t> represented by external counsel</a:t>
                      </a:r>
                      <a:endParaRPr lang="en-US" sz="1700" b="1" dirty="0"/>
                    </a:p>
                  </a:txBody>
                  <a:tcPr>
                    <a:lnT w="12700" cap="flat" cmpd="sng" algn="ctr">
                      <a:noFill/>
                      <a:prstDash val="solid"/>
                      <a:round/>
                      <a:headEnd type="none" w="med" len="med"/>
                      <a:tailEnd type="none" w="med" len="med"/>
                    </a:lnT>
                  </a:tcPr>
                </a:tc>
                <a:tc>
                  <a:txBody>
                    <a:bodyPr/>
                    <a:lstStyle/>
                    <a:p>
                      <a:pPr marL="342900" indent="0">
                        <a:lnSpc>
                          <a:spcPts val="2100"/>
                        </a:lnSpc>
                      </a:pPr>
                      <a:r>
                        <a:rPr lang="en-US" sz="1700" i="1" dirty="0" smtClean="0"/>
                        <a:t>Katanga</a:t>
                      </a:r>
                    </a:p>
                    <a:p>
                      <a:pPr marL="342900" indent="0">
                        <a:lnSpc>
                          <a:spcPts val="2100"/>
                        </a:lnSpc>
                        <a:tabLst>
                          <a:tab pos="342900" algn="l"/>
                        </a:tabLst>
                      </a:pPr>
                      <a:r>
                        <a:rPr lang="en-US" sz="1700" i="1" dirty="0" smtClean="0"/>
                        <a:t>Bemba</a:t>
                      </a:r>
                    </a:p>
                  </a:txBody>
                  <a:tcPr>
                    <a:lnT w="12700" cap="flat" cmpd="sng" algn="ctr">
                      <a:noFill/>
                      <a:prstDash val="solid"/>
                      <a:round/>
                      <a:headEnd type="none" w="med" len="med"/>
                      <a:tailEnd type="none" w="med" len="med"/>
                    </a:lnT>
                  </a:tcPr>
                </a:tc>
                <a:tc>
                  <a:txBody>
                    <a:bodyPr/>
                    <a:lstStyle/>
                    <a:p>
                      <a:pPr marL="342900" indent="0">
                        <a:lnSpc>
                          <a:spcPts val="2100"/>
                        </a:lnSpc>
                      </a:pPr>
                      <a:r>
                        <a:rPr lang="en-US" sz="1700" i="1" dirty="0" smtClean="0"/>
                        <a:t>Al Mahdi</a:t>
                      </a:r>
                    </a:p>
                    <a:p>
                      <a:pPr marL="342900" indent="0">
                        <a:lnSpc>
                          <a:spcPts val="2100"/>
                        </a:lnSpc>
                      </a:pPr>
                      <a:r>
                        <a:rPr lang="en-US" sz="1700" i="1" dirty="0" smtClean="0"/>
                        <a:t>Al</a:t>
                      </a:r>
                      <a:r>
                        <a:rPr lang="en-US" sz="1700" i="1" baseline="0" dirty="0" smtClean="0"/>
                        <a:t> Hassan</a:t>
                      </a:r>
                      <a:endParaRPr lang="en-US" sz="1700" i="1" dirty="0" smtClean="0"/>
                    </a:p>
                  </a:txBody>
                  <a:tcP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906780">
                <a:tc>
                  <a:txBody>
                    <a:bodyPr/>
                    <a:lstStyle/>
                    <a:p>
                      <a:pPr marL="457200" indent="-457200">
                        <a:lnSpc>
                          <a:spcPts val="2100"/>
                        </a:lnSpc>
                        <a:tabLst>
                          <a:tab pos="457200" algn="l"/>
                        </a:tabLst>
                      </a:pPr>
                      <a:r>
                        <a:rPr lang="en-US" sz="1700" kern="1200" dirty="0" smtClean="0"/>
                        <a:t>(2) 	Victims divided in groups, some represented by OPCV and some by external counsel</a:t>
                      </a:r>
                      <a:endParaRPr lang="en-US" sz="1700" b="1" kern="1200" dirty="0">
                        <a:solidFill>
                          <a:schemeClr val="tx1"/>
                        </a:solidFill>
                        <a:latin typeface="+mn-lt"/>
                        <a:ea typeface="+mn-ea"/>
                        <a:cs typeface="+mn-cs"/>
                      </a:endParaRPr>
                    </a:p>
                  </a:txBody>
                  <a:tcPr/>
                </a:tc>
                <a:tc gridSpan="2">
                  <a:txBody>
                    <a:bodyPr/>
                    <a:lstStyle/>
                    <a:p>
                      <a:pPr marL="342900" indent="0">
                        <a:lnSpc>
                          <a:spcPts val="2100"/>
                        </a:lnSpc>
                      </a:pPr>
                      <a:r>
                        <a:rPr lang="en-US" sz="1700" i="1" kern="1200" dirty="0" err="1" smtClean="0"/>
                        <a:t>Lubanga</a:t>
                      </a:r>
                      <a:endParaRPr lang="en-US" sz="1700" i="1" kern="1200" dirty="0" smtClean="0"/>
                    </a:p>
                    <a:p>
                      <a:pPr marL="342900" indent="0">
                        <a:lnSpc>
                          <a:spcPts val="2100"/>
                        </a:lnSpc>
                      </a:pPr>
                      <a:r>
                        <a:rPr lang="en-US" sz="1700" i="1" kern="1200" dirty="0" err="1" smtClean="0"/>
                        <a:t>Ongwen</a:t>
                      </a:r>
                      <a:endParaRPr lang="en-US" sz="1700" i="1" kern="1200" dirty="0" smtClean="0"/>
                    </a:p>
                    <a:p>
                      <a:pPr marL="342900" indent="0">
                        <a:lnSpc>
                          <a:spcPts val="2100"/>
                        </a:lnSpc>
                      </a:pPr>
                      <a:r>
                        <a:rPr lang="en-US" sz="1700" i="1" kern="1200" dirty="0" err="1" smtClean="0"/>
                        <a:t>Yekatom</a:t>
                      </a:r>
                      <a:r>
                        <a:rPr lang="en-US" sz="1700" i="1" kern="1200" dirty="0" smtClean="0"/>
                        <a:t> &amp; </a:t>
                      </a:r>
                      <a:r>
                        <a:rPr lang="en-US" sz="1700" i="1" kern="1200" dirty="0" err="1" smtClean="0"/>
                        <a:t>Ngaïssona</a:t>
                      </a:r>
                      <a:endParaRPr lang="en-US" sz="1700" i="1" kern="1200" dirty="0">
                        <a:solidFill>
                          <a:schemeClr val="tx1"/>
                        </a:solidFill>
                        <a:latin typeface="+mn-lt"/>
                        <a:ea typeface="+mn-ea"/>
                        <a:cs typeface="+mn-cs"/>
                      </a:endParaRPr>
                    </a:p>
                  </a:txBody>
                  <a:tcPr/>
                </a:tc>
                <a:tc hMerge="1">
                  <a:txBody>
                    <a:bodyPr/>
                    <a:lstStyle/>
                    <a:p>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06780">
                <a:tc>
                  <a:txBody>
                    <a:bodyPr/>
                    <a:lstStyle/>
                    <a:p>
                      <a:pPr marL="457200" indent="-457200">
                        <a:lnSpc>
                          <a:spcPts val="2100"/>
                        </a:lnSpc>
                        <a:tabLst>
                          <a:tab pos="457200" algn="l"/>
                        </a:tabLst>
                      </a:pPr>
                      <a:r>
                        <a:rPr lang="en-US" sz="1700" kern="1200" dirty="0" smtClean="0"/>
                        <a:t>(3) 	Victims represented by one or more OPCV counsel, assisted by field counsel</a:t>
                      </a:r>
                      <a:endParaRPr lang="en-US" sz="1700" b="1" kern="1200" dirty="0">
                        <a:solidFill>
                          <a:schemeClr val="tx1"/>
                        </a:solidFill>
                        <a:latin typeface="+mn-lt"/>
                        <a:ea typeface="+mn-ea"/>
                        <a:cs typeface="+mn-cs"/>
                      </a:endParaRPr>
                    </a:p>
                  </a:txBody>
                  <a:tcPr/>
                </a:tc>
                <a:tc gridSpan="2">
                  <a:txBody>
                    <a:bodyPr/>
                    <a:lstStyle/>
                    <a:p>
                      <a:pPr marL="342900" indent="0">
                        <a:lnSpc>
                          <a:spcPts val="2100"/>
                        </a:lnSpc>
                      </a:pPr>
                      <a:r>
                        <a:rPr lang="fr-FR" sz="1700" i="1" kern="1200" dirty="0" smtClean="0"/>
                        <a:t>Gbagbo &amp; Blé </a:t>
                      </a:r>
                      <a:r>
                        <a:rPr lang="fr-FR" sz="1700" i="1" kern="1200" dirty="0" err="1" smtClean="0"/>
                        <a:t>Goudé</a:t>
                      </a:r>
                      <a:endParaRPr lang="fr-FR" sz="1700" i="1" kern="1200" dirty="0" smtClean="0"/>
                    </a:p>
                    <a:p>
                      <a:pPr marL="342900" indent="0">
                        <a:lnSpc>
                          <a:spcPts val="2100"/>
                        </a:lnSpc>
                      </a:pPr>
                      <a:r>
                        <a:rPr lang="fr-FR" sz="1700" i="1" kern="1200" dirty="0" err="1" smtClean="0"/>
                        <a:t>Ntaganda</a:t>
                      </a:r>
                      <a:endParaRPr lang="en-US" sz="1700" i="1" kern="1200" dirty="0">
                        <a:solidFill>
                          <a:schemeClr val="tx1"/>
                        </a:solidFill>
                        <a:latin typeface="+mn-lt"/>
                        <a:ea typeface="+mn-ea"/>
                        <a:cs typeface="+mn-cs"/>
                      </a:endParaRPr>
                    </a:p>
                  </a:txBody>
                  <a:tcPr/>
                </a:tc>
                <a:tc hMerge="1">
                  <a:txBody>
                    <a:bodyPr/>
                    <a:lstStyle/>
                    <a:p>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06780">
                <a:tc>
                  <a:txBody>
                    <a:bodyPr/>
                    <a:lstStyle/>
                    <a:p>
                      <a:pPr marL="457200" indent="-457200">
                        <a:lnSpc>
                          <a:spcPts val="2100"/>
                        </a:lnSpc>
                        <a:tabLst>
                          <a:tab pos="457200" algn="l"/>
                        </a:tabLst>
                      </a:pPr>
                      <a:r>
                        <a:rPr lang="en-US" sz="1700" kern="1200" dirty="0" smtClean="0"/>
                        <a:t>(4) 	Victims represented by team composed of both OPCV and external counsel</a:t>
                      </a:r>
                      <a:endParaRPr lang="en-US" sz="1700" b="1" kern="1200" dirty="0">
                        <a:solidFill>
                          <a:schemeClr val="tx1"/>
                        </a:solidFill>
                        <a:latin typeface="+mn-lt"/>
                        <a:ea typeface="+mn-ea"/>
                        <a:cs typeface="+mn-cs"/>
                      </a:endParaRPr>
                    </a:p>
                  </a:txBody>
                  <a:tcPr/>
                </a:tc>
                <a:tc gridSpan="2">
                  <a:txBody>
                    <a:bodyPr/>
                    <a:lstStyle/>
                    <a:p>
                      <a:pPr marL="342900" indent="0">
                        <a:lnSpc>
                          <a:spcPts val="2100"/>
                        </a:lnSpc>
                      </a:pPr>
                      <a:r>
                        <a:rPr lang="en-US" sz="1700" i="1" kern="1200" dirty="0" err="1" smtClean="0"/>
                        <a:t>Yekatom</a:t>
                      </a:r>
                      <a:r>
                        <a:rPr lang="en-US" sz="1700" i="1" kern="1200" dirty="0" smtClean="0"/>
                        <a:t> &amp; </a:t>
                      </a:r>
                      <a:r>
                        <a:rPr lang="en-US" sz="1700" i="1" kern="1200" dirty="0" err="1" smtClean="0"/>
                        <a:t>Ngaïssona</a:t>
                      </a:r>
                      <a:endParaRPr lang="en-US" sz="1700" i="1" kern="1200" dirty="0">
                        <a:solidFill>
                          <a:schemeClr val="tx1"/>
                        </a:solidFill>
                        <a:latin typeface="+mn-lt"/>
                        <a:ea typeface="+mn-ea"/>
                        <a:cs typeface="+mn-cs"/>
                      </a:endParaRPr>
                    </a:p>
                  </a:txBody>
                  <a:tcPr/>
                </a:tc>
                <a:tc hMerge="1">
                  <a:txBody>
                    <a:bodyPr/>
                    <a:lstStyle/>
                    <a:p>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06780">
                <a:tc>
                  <a:txBody>
                    <a:bodyPr/>
                    <a:lstStyle/>
                    <a:p>
                      <a:pPr marL="457200" indent="-457200">
                        <a:lnSpc>
                          <a:spcPts val="2100"/>
                        </a:lnSpc>
                      </a:pPr>
                      <a:r>
                        <a:rPr lang="en-US" sz="1700" kern="1200" dirty="0" smtClean="0"/>
                        <a:t>(5) 	Victims represented by field counsel assisted by OPCV staff members in the courtroom </a:t>
                      </a:r>
                      <a:endParaRPr lang="en-US" sz="1700" kern="1200" dirty="0">
                        <a:solidFill>
                          <a:schemeClr val="tx1"/>
                        </a:solidFill>
                        <a:latin typeface="+mn-lt"/>
                        <a:ea typeface="+mn-ea"/>
                        <a:cs typeface="+mn-cs"/>
                      </a:endParaRPr>
                    </a:p>
                  </a:txBody>
                  <a:tcPr>
                    <a:lnB w="12700" cap="flat" cmpd="sng" algn="ctr">
                      <a:noFill/>
                      <a:prstDash val="solid"/>
                      <a:round/>
                      <a:headEnd type="none" w="med" len="med"/>
                      <a:tailEnd type="none" w="med" len="med"/>
                    </a:lnB>
                  </a:tcPr>
                </a:tc>
                <a:tc gridSpan="2">
                  <a:txBody>
                    <a:bodyPr/>
                    <a:lstStyle/>
                    <a:p>
                      <a:pPr marL="342900" indent="0">
                        <a:lnSpc>
                          <a:spcPts val="2100"/>
                        </a:lnSpc>
                      </a:pPr>
                      <a:r>
                        <a:rPr lang="en-US" sz="1700" i="1" kern="1200" dirty="0" err="1" smtClean="0"/>
                        <a:t>Ruto</a:t>
                      </a:r>
                      <a:r>
                        <a:rPr lang="en-US" sz="1700" i="1" kern="1200" dirty="0" smtClean="0"/>
                        <a:t> &amp; Sang</a:t>
                      </a:r>
                    </a:p>
                    <a:p>
                      <a:pPr marL="342900" indent="0">
                        <a:lnSpc>
                          <a:spcPts val="2100"/>
                        </a:lnSpc>
                      </a:pPr>
                      <a:r>
                        <a:rPr lang="en-US" sz="1700" i="1" kern="1200" dirty="0" smtClean="0"/>
                        <a:t>Kenyatta</a:t>
                      </a:r>
                      <a:endParaRPr lang="en-US" sz="1700" i="1" kern="1200" dirty="0">
                        <a:solidFill>
                          <a:schemeClr val="tx1"/>
                        </a:solidFill>
                        <a:latin typeface="+mn-lt"/>
                        <a:ea typeface="+mn-ea"/>
                        <a:cs typeface="+mn-cs"/>
                      </a:endParaRPr>
                    </a:p>
                  </a:txBody>
                  <a:tcPr>
                    <a:lnB w="12700" cap="flat" cmpd="sng" algn="ctr">
                      <a:noFill/>
                      <a:prstDash val="solid"/>
                      <a:round/>
                      <a:headEnd type="none" w="med" len="med"/>
                      <a:tailEnd type="none" w="med" len="med"/>
                    </a:lnB>
                  </a:tcPr>
                </a:tc>
                <a:tc hMerge="1">
                  <a:txBody>
                    <a:bodyPr/>
                    <a:lstStyle/>
                    <a:p>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7" name="Group 6"/>
          <p:cNvGrpSpPr/>
          <p:nvPr/>
        </p:nvGrpSpPr>
        <p:grpSpPr>
          <a:xfrm>
            <a:off x="5191252" y="1848936"/>
            <a:ext cx="2062016" cy="555936"/>
            <a:chOff x="5191252" y="1848936"/>
            <a:chExt cx="2062016" cy="555936"/>
          </a:xfrm>
        </p:grpSpPr>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91252" y="1848936"/>
              <a:ext cx="304800" cy="3048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1252" y="2103120"/>
              <a:ext cx="301752" cy="301752"/>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51516" y="2103120"/>
              <a:ext cx="301752" cy="301752"/>
            </a:xfrm>
            <a:prstGeom prst="rect">
              <a:avLst/>
            </a:prstGeom>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51516" y="1848936"/>
              <a:ext cx="301752" cy="301752"/>
            </a:xfrm>
            <a:prstGeom prst="rect">
              <a:avLst/>
            </a:prstGeom>
          </p:spPr>
        </p:pic>
      </p:grpSp>
      <p:grpSp>
        <p:nvGrpSpPr>
          <p:cNvPr id="3" name="Group 2"/>
          <p:cNvGrpSpPr/>
          <p:nvPr/>
        </p:nvGrpSpPr>
        <p:grpSpPr>
          <a:xfrm>
            <a:off x="5191252" y="2761488"/>
            <a:ext cx="304800" cy="816864"/>
            <a:chOff x="5191252" y="2761488"/>
            <a:chExt cx="304800" cy="816864"/>
          </a:xfrm>
        </p:grpSpPr>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91252" y="3020568"/>
              <a:ext cx="301752" cy="301752"/>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91252" y="2761488"/>
              <a:ext cx="304800" cy="304800"/>
            </a:xfrm>
            <a:prstGeom prst="rect">
              <a:avLst/>
            </a:prstGeom>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1252" y="3276600"/>
              <a:ext cx="301752" cy="301752"/>
            </a:xfrm>
            <a:prstGeom prst="rect">
              <a:avLst/>
            </a:prstGeom>
          </p:spPr>
        </p:pic>
      </p:grpSp>
      <p:grpSp>
        <p:nvGrpSpPr>
          <p:cNvPr id="14" name="Group 13"/>
          <p:cNvGrpSpPr/>
          <p:nvPr/>
        </p:nvGrpSpPr>
        <p:grpSpPr>
          <a:xfrm>
            <a:off x="5191252" y="3657600"/>
            <a:ext cx="304800" cy="560832"/>
            <a:chOff x="5191252" y="3657600"/>
            <a:chExt cx="304800" cy="560832"/>
          </a:xfrm>
        </p:grpSpPr>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91252" y="3657600"/>
              <a:ext cx="301752" cy="301752"/>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91252" y="3913632"/>
              <a:ext cx="304800" cy="304800"/>
            </a:xfrm>
            <a:prstGeom prst="rect">
              <a:avLst/>
            </a:prstGeom>
          </p:spPr>
        </p:pic>
      </p:gr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1252" y="4555446"/>
            <a:ext cx="301752" cy="301752"/>
          </a:xfrm>
          <a:prstGeom prst="rect">
            <a:avLst/>
          </a:prstGeom>
        </p:spPr>
      </p:pic>
      <p:grpSp>
        <p:nvGrpSpPr>
          <p:cNvPr id="21" name="Group 20"/>
          <p:cNvGrpSpPr/>
          <p:nvPr/>
        </p:nvGrpSpPr>
        <p:grpSpPr>
          <a:xfrm>
            <a:off x="5191252" y="5482444"/>
            <a:ext cx="301752" cy="561740"/>
            <a:chOff x="5191252" y="5482444"/>
            <a:chExt cx="301752" cy="561740"/>
          </a:xfrm>
        </p:grpSpPr>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91252" y="5482444"/>
              <a:ext cx="301752" cy="301752"/>
            </a:xfrm>
            <a:prstGeom prst="rect">
              <a:avLst/>
            </a:prstGeom>
          </p:spPr>
        </p:pic>
        <p:pic>
          <p:nvPicPr>
            <p:cNvPr id="20" name="Picture 1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91252" y="5742432"/>
              <a:ext cx="301752" cy="301752"/>
            </a:xfrm>
            <a:prstGeom prst="rect">
              <a:avLst/>
            </a:prstGeom>
          </p:spPr>
        </p:pic>
      </p:grpSp>
    </p:spTree>
    <p:extLst>
      <p:ext uri="{BB962C8B-B14F-4D97-AF65-F5344CB8AC3E}">
        <p14:creationId xmlns:p14="http://schemas.microsoft.com/office/powerpoint/2010/main" val="2024571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5F497A"/>
      </a:folHlink>
    </a:clrScheme>
    <a:fontScheme name="Custom 7">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1413</TotalTime>
  <Words>933</Words>
  <Application>Microsoft Office PowerPoint</Application>
  <PresentationFormat>On-screen Show (4:3)</PresentationFormat>
  <Paragraphs>76</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Palatino Linotype</vt:lpstr>
      <vt:lpstr>Wingdings</vt:lpstr>
      <vt:lpstr>Office Theme</vt:lpstr>
      <vt:lpstr>The role of the Office for Public Counsel for Victims (OPCV): representing victims’ interests at the Court</vt:lpstr>
      <vt:lpstr>The OPCV  role and mandate</vt:lpstr>
      <vt:lpstr>1.1  OPCV creation </vt:lpstr>
      <vt:lpstr>1.2  OPCV Independence </vt:lpstr>
      <vt:lpstr>1.3  OPCV Mandate   [RoC 80-81]</vt:lpstr>
      <vt:lpstr>Regulation 81(4)(a) – Support and assistance to counsel</vt:lpstr>
      <vt:lpstr>Regulation 81(4)(e) – Assistance to and representation of victims</vt:lpstr>
      <vt:lpstr>The Office of the Public Counsel for Victims (OPCV)
</vt:lpstr>
      <vt:lpstr>Models of Common Legal Representation of Victims </vt:lpstr>
      <vt:lpstr>Representing Victims in a  “Victim-Centered Court”</vt:lpstr>
      <vt:lpstr>Thank you</vt:lpstr>
    </vt:vector>
  </TitlesOfParts>
  <Company>ICC - International Criminal Court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Bonini, Anna</dc:creator>
  <cp:lastModifiedBy>Vetruccio, Ludovica</cp:lastModifiedBy>
  <cp:revision>145</cp:revision>
  <cp:lastPrinted>2019-07-16T13:32:08Z</cp:lastPrinted>
  <dcterms:created xsi:type="dcterms:W3CDTF">2019-07-15T08:27:42Z</dcterms:created>
  <dcterms:modified xsi:type="dcterms:W3CDTF">2022-09-22T09:51:33Z</dcterms:modified>
</cp:coreProperties>
</file>